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8" r:id="rId3"/>
    <p:sldId id="259" r:id="rId4"/>
    <p:sldId id="262" r:id="rId5"/>
    <p:sldId id="269" r:id="rId6"/>
    <p:sldId id="270" r:id="rId7"/>
    <p:sldId id="271" r:id="rId8"/>
    <p:sldId id="272" r:id="rId9"/>
    <p:sldId id="273" r:id="rId10"/>
    <p:sldId id="261" r:id="rId11"/>
    <p:sldId id="263" r:id="rId12"/>
    <p:sldId id="264" r:id="rId13"/>
    <p:sldId id="265" r:id="rId14"/>
    <p:sldId id="266" r:id="rId15"/>
    <p:sldId id="267" r:id="rId16"/>
    <p:sldId id="268" r:id="rId17"/>
    <p:sldId id="274" r:id="rId18"/>
    <p:sldId id="275" r:id="rId19"/>
    <p:sldId id="276" r:id="rId20"/>
    <p:sldId id="277" r:id="rId21"/>
    <p:sldId id="278" r:id="rId22"/>
    <p:sldId id="280" r:id="rId23"/>
    <p:sldId id="281" r:id="rId24"/>
    <p:sldId id="282" r:id="rId25"/>
    <p:sldId id="283" r:id="rId26"/>
    <p:sldId id="284" r:id="rId27"/>
    <p:sldId id="285" r:id="rId28"/>
    <p:sldId id="286" r:id="rId29"/>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0066"/>
    <a:srgbClr val="CC0099"/>
    <a:srgbClr val="0099FF"/>
    <a:srgbClr val="6699FF"/>
    <a:srgbClr val="6600CC"/>
    <a:srgbClr val="FF9900"/>
    <a:srgbClr val="9933FF"/>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1EBBBCC-DAD2-459C-BE2E-F6DE35CF9A28}" styleName="Estilo oscuro 2 - Énfasis 3/Énfasis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636"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s-VE"/>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2B907B68-4966-41B7-B62B-CD4EFAF18331}" type="datetimeFigureOut">
              <a:rPr lang="es-VE"/>
              <a:pPr>
                <a:defRPr/>
              </a:pPr>
              <a:t>12/10/2011</a:t>
            </a:fld>
            <a:endParaRPr lang="es-VE"/>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VE" noProof="0" smtClean="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VE" noProof="0" smtClean="0"/>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s-VE"/>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163643B5-A878-4EAC-AAA9-4DADB5AA96BC}" type="slidenum">
              <a:rPr lang="es-VE"/>
              <a:pPr>
                <a:defRPr/>
              </a:pPr>
              <a:t>‹Nº›</a:t>
            </a:fld>
            <a:endParaRPr lang="es-V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n-US"/>
              <a:t>Haga clic para modificar el estilo de título del patrón</a:t>
            </a:r>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Haga clic para modificar el estilo de subtítulo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4E24859A-3F5D-45AE-8EB4-AADD04C652C5}"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a:t>Haga clic para modificar el estilo de título del patrón</a:t>
            </a:r>
          </a:p>
        </p:txBody>
      </p:sp>
      <p:sp>
        <p:nvSpPr>
          <p:cNvPr id="3" name="Marcador de texto vertical 2"/>
          <p:cNvSpPr>
            <a:spLocks noGrp="1"/>
          </p:cNvSpPr>
          <p:nvPr>
            <p:ph type="body" orient="vert" idx="1"/>
          </p:nvPr>
        </p:nvSpPr>
        <p:spPr/>
        <p:txBody>
          <a:bodyPr vert="eaVert"/>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B195DA82-4836-40F5-ADC8-B05321D60C8F}"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n-US"/>
              <a:t>Haga clic para modificar el estilo de título del patrón</a:t>
            </a:r>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2E252326-733C-4258-B06D-EE16E059E177}" type="slidenum">
              <a:rPr lang="es-ES"/>
              <a:pPr>
                <a:defRPr/>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ido">
    <p:spTree>
      <p:nvGrpSpPr>
        <p:cNvPr id="1" name=""/>
        <p:cNvGrpSpPr/>
        <p:nvPr/>
      </p:nvGrpSpPr>
      <p:grpSpPr>
        <a:xfrm>
          <a:off x="0" y="0"/>
          <a:ext cx="0" cy="0"/>
          <a:chOff x="0" y="0"/>
          <a:chExt cx="0" cy="0"/>
        </a:xfrm>
      </p:grpSpPr>
      <p:sp>
        <p:nvSpPr>
          <p:cNvPr id="2" name="Marcador de contenido 1"/>
          <p:cNvSpPr>
            <a:spLocks noGrp="1"/>
          </p:cNvSpPr>
          <p:nvPr>
            <p:ph/>
          </p:nvPr>
        </p:nvSpPr>
        <p:spPr>
          <a:xfrm>
            <a:off x="457200" y="274638"/>
            <a:ext cx="8229600" cy="5851525"/>
          </a:xfrm>
        </p:spPr>
        <p:txBody>
          <a:body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B1B4E5A9-652B-41A1-9C3E-1F9E5FFD0EDC}"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a:t>Haga clic para modificar el estilo de título del patrón</a:t>
            </a:r>
          </a:p>
        </p:txBody>
      </p:sp>
      <p:sp>
        <p:nvSpPr>
          <p:cNvPr id="3" name="Marcador de contenido 2"/>
          <p:cNvSpPr>
            <a:spLocks noGrp="1"/>
          </p:cNvSpPr>
          <p:nvPr>
            <p:ph idx="1"/>
          </p:nvPr>
        </p:nvSpPr>
        <p:spPr/>
        <p:txBody>
          <a:body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5AC046F8-A9FC-4272-AB66-F6331447BFE5}"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n-US"/>
              <a:t>Haga clic para modificar el estilo de título del patrón</a:t>
            </a:r>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04A3DED-483A-4EA2-B65F-5CE33C1029F6}"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a:t>Haga clic para modificar el estilo de título del patrón</a:t>
            </a:r>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1895031F-E0EB-4F1D-A1EC-0A24F70C1DFF}"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n-US"/>
              <a:t>Haga clic para modificar el estilo de título del patrón</a:t>
            </a:r>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2EA16294-75F6-4E22-9694-62E61868DC88}"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a:t>Haga clic para modificar el estilo de título del patrón</a:t>
            </a:r>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5D8A49E5-514C-4761-93F3-0C9AFD3BC41B}"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B7827003-3A6C-4431-8B3A-5A603EAE1708}"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n-US"/>
              <a:t>Haga clic para modificar el estilo de título del patrón</a:t>
            </a:r>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62523918-4B49-4045-9D95-97A7E623BFD9}"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n-US"/>
              <a:t>Haga clic para modificar el estilo de título del patrón</a:t>
            </a:r>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73F9FF45-0704-4F72-8C7E-F20B2D4D0E5C}"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3046916B-7EA4-4C2B-9B8A-01616A4C44AC}"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50" name="Picture 8"/>
          <p:cNvPicPr>
            <a:picLocks noChangeAspect="1" noChangeArrowheads="1"/>
          </p:cNvPicPr>
          <p:nvPr/>
        </p:nvPicPr>
        <p:blipFill>
          <a:blip r:embed="rId2" cstate="print"/>
          <a:srcRect/>
          <a:stretch>
            <a:fillRect/>
          </a:stretch>
        </p:blipFill>
        <p:spPr bwMode="auto">
          <a:xfrm>
            <a:off x="3995738" y="4437063"/>
            <a:ext cx="1935162" cy="1884362"/>
          </a:xfrm>
          <a:prstGeom prst="rect">
            <a:avLst/>
          </a:prstGeom>
          <a:noFill/>
          <a:ln w="9525">
            <a:noFill/>
            <a:miter lim="800000"/>
            <a:headEnd/>
            <a:tailEnd/>
          </a:ln>
        </p:spPr>
      </p:pic>
      <p:sp>
        <p:nvSpPr>
          <p:cNvPr id="2051" name="Line 6"/>
          <p:cNvSpPr>
            <a:spLocks noChangeShapeType="1"/>
          </p:cNvSpPr>
          <p:nvPr/>
        </p:nvSpPr>
        <p:spPr bwMode="auto">
          <a:xfrm>
            <a:off x="1116013" y="6453188"/>
            <a:ext cx="5616575" cy="0"/>
          </a:xfrm>
          <a:prstGeom prst="line">
            <a:avLst/>
          </a:prstGeom>
          <a:noFill/>
          <a:ln w="57150">
            <a:solidFill>
              <a:srgbClr val="6600CC"/>
            </a:solidFill>
            <a:round/>
            <a:headEnd/>
            <a:tailEnd/>
          </a:ln>
        </p:spPr>
        <p:txBody>
          <a:bodyPr/>
          <a:lstStyle/>
          <a:p>
            <a:endParaRPr lang="en-US" dirty="0"/>
          </a:p>
        </p:txBody>
      </p:sp>
      <p:grpSp>
        <p:nvGrpSpPr>
          <p:cNvPr id="2" name="Group 25"/>
          <p:cNvGrpSpPr>
            <a:grpSpLocks/>
          </p:cNvGrpSpPr>
          <p:nvPr/>
        </p:nvGrpSpPr>
        <p:grpSpPr bwMode="auto">
          <a:xfrm>
            <a:off x="276225" y="1112838"/>
            <a:ext cx="8628063" cy="5068887"/>
            <a:chOff x="174" y="701"/>
            <a:chExt cx="5435" cy="3193"/>
          </a:xfrm>
        </p:grpSpPr>
        <p:sp>
          <p:nvSpPr>
            <p:cNvPr id="2057" name="AutoShape 4"/>
            <p:cNvSpPr>
              <a:spLocks noChangeArrowheads="1"/>
            </p:cNvSpPr>
            <p:nvPr/>
          </p:nvSpPr>
          <p:spPr bwMode="auto">
            <a:xfrm rot="10413639" flipV="1">
              <a:off x="174" y="701"/>
              <a:ext cx="1451" cy="3193"/>
            </a:xfrm>
            <a:prstGeom prst="moon">
              <a:avLst>
                <a:gd name="adj" fmla="val 50000"/>
              </a:avLst>
            </a:prstGeom>
            <a:solidFill>
              <a:srgbClr val="000099"/>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dirty="0"/>
            </a:p>
          </p:txBody>
        </p:sp>
        <p:sp>
          <p:nvSpPr>
            <p:cNvPr id="3" name="Text Box 8"/>
            <p:cNvSpPr txBox="1">
              <a:spLocks noChangeArrowheads="1"/>
            </p:cNvSpPr>
            <p:nvPr/>
          </p:nvSpPr>
          <p:spPr bwMode="auto">
            <a:xfrm>
              <a:off x="1935" y="1395"/>
              <a:ext cx="3674" cy="1454"/>
            </a:xfrm>
            <a:prstGeom prst="rect">
              <a:avLst/>
            </a:prstGeom>
            <a:noFill/>
            <a:ln w="9525">
              <a:noFill/>
              <a:miter lim="800000"/>
              <a:headEnd/>
              <a:tailEnd/>
            </a:ln>
            <a:effectLst>
              <a:outerShdw dist="35921" dir="2700000" algn="ctr" rotWithShape="0">
                <a:srgbClr val="CCCCFF">
                  <a:alpha val="50000"/>
                </a:srgbClr>
              </a:outerShdw>
            </a:effectLst>
          </p:spPr>
          <p:txBody>
            <a:bodyPr>
              <a:spAutoFit/>
            </a:bodyPr>
            <a:lstStyle/>
            <a:p>
              <a:pPr algn="ctr">
                <a:defRPr/>
              </a:pPr>
              <a:r>
                <a:rPr lang="es-VE" sz="4800" b="1" dirty="0">
                  <a:solidFill>
                    <a:srgbClr val="000066"/>
                  </a:solidFill>
                  <a:effectLst>
                    <a:outerShdw blurRad="38100" dist="38100" dir="2700000" algn="tl">
                      <a:srgbClr val="C0C0C0"/>
                    </a:outerShdw>
                  </a:effectLst>
                  <a:latin typeface="Candara" pitchFamily="34" charset="0"/>
                </a:rPr>
                <a:t>Controles Estadísticos de Procesos</a:t>
              </a:r>
            </a:p>
          </p:txBody>
        </p:sp>
        <p:sp>
          <p:nvSpPr>
            <p:cNvPr id="2072" name="Rectangle 24"/>
            <p:cNvSpPr>
              <a:spLocks noChangeArrowheads="1"/>
            </p:cNvSpPr>
            <p:nvPr/>
          </p:nvSpPr>
          <p:spPr bwMode="auto">
            <a:xfrm>
              <a:off x="839" y="2222"/>
              <a:ext cx="816" cy="349"/>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grpSp>
      <p:sp>
        <p:nvSpPr>
          <p:cNvPr id="2053" name="1 Subtítulo"/>
          <p:cNvSpPr txBox="1">
            <a:spLocks/>
          </p:cNvSpPr>
          <p:nvPr/>
        </p:nvSpPr>
        <p:spPr bwMode="auto">
          <a:xfrm>
            <a:off x="2000250" y="285750"/>
            <a:ext cx="5000625" cy="928688"/>
          </a:xfrm>
          <a:prstGeom prst="rect">
            <a:avLst/>
          </a:prstGeom>
          <a:noFill/>
          <a:ln w="9525">
            <a:noFill/>
            <a:miter lim="800000"/>
            <a:headEnd/>
            <a:tailEnd/>
          </a:ln>
        </p:spPr>
        <p:txBody>
          <a:bodyPr/>
          <a:lstStyle/>
          <a:p>
            <a:pPr algn="ctr">
              <a:spcBef>
                <a:spcPts val="575"/>
              </a:spcBef>
              <a:buClr>
                <a:schemeClr val="accent1"/>
              </a:buClr>
              <a:buSzPct val="85000"/>
              <a:buFont typeface="Wingdings 2" pitchFamily="18" charset="2"/>
              <a:buNone/>
            </a:pPr>
            <a:r>
              <a:rPr lang="es-VE" sz="2400" dirty="0">
                <a:latin typeface="Perpetua" pitchFamily="18" charset="0"/>
              </a:rPr>
              <a:t>UNEXPO “Luís Caballero Mejías”</a:t>
            </a:r>
          </a:p>
          <a:p>
            <a:pPr algn="ctr">
              <a:spcBef>
                <a:spcPts val="575"/>
              </a:spcBef>
              <a:buClr>
                <a:schemeClr val="accent1"/>
              </a:buClr>
              <a:buSzPct val="85000"/>
              <a:buFont typeface="Wingdings 2" pitchFamily="18" charset="2"/>
              <a:buNone/>
            </a:pPr>
            <a:r>
              <a:rPr lang="es-VE" sz="2400" dirty="0">
                <a:latin typeface="Perpetua" pitchFamily="18" charset="0"/>
              </a:rPr>
              <a:t>Maestría en Ingeniería Industrial</a:t>
            </a:r>
          </a:p>
        </p:txBody>
      </p:sp>
      <p:sp>
        <p:nvSpPr>
          <p:cNvPr id="2054" name="4 Rectángulo"/>
          <p:cNvSpPr>
            <a:spLocks noChangeArrowheads="1"/>
          </p:cNvSpPr>
          <p:nvPr/>
        </p:nvSpPr>
        <p:spPr bwMode="auto">
          <a:xfrm>
            <a:off x="1331913" y="5661025"/>
            <a:ext cx="2786062" cy="723900"/>
          </a:xfrm>
          <a:prstGeom prst="rect">
            <a:avLst/>
          </a:prstGeom>
          <a:noFill/>
          <a:ln w="9525">
            <a:noFill/>
            <a:miter lim="800000"/>
            <a:headEnd/>
            <a:tailEnd/>
          </a:ln>
        </p:spPr>
        <p:txBody>
          <a:bodyPr>
            <a:spAutoFit/>
          </a:bodyPr>
          <a:lstStyle/>
          <a:p>
            <a:pPr>
              <a:spcBef>
                <a:spcPts val="575"/>
              </a:spcBef>
              <a:buClr>
                <a:schemeClr val="accent1"/>
              </a:buClr>
              <a:buSzPct val="85000"/>
            </a:pPr>
            <a:endParaRPr lang="es-VE" dirty="0">
              <a:latin typeface="Perpetua" pitchFamily="18" charset="0"/>
            </a:endParaRPr>
          </a:p>
          <a:p>
            <a:pPr>
              <a:spcBef>
                <a:spcPts val="575"/>
              </a:spcBef>
              <a:buClr>
                <a:schemeClr val="accent1"/>
              </a:buClr>
              <a:buSzPct val="85000"/>
            </a:pPr>
            <a:r>
              <a:rPr lang="es-VE" dirty="0">
                <a:latin typeface="Perpetua" pitchFamily="18" charset="0"/>
              </a:rPr>
              <a:t>Profesor: Armando Coello</a:t>
            </a:r>
          </a:p>
        </p:txBody>
      </p:sp>
      <p:sp>
        <p:nvSpPr>
          <p:cNvPr id="2055" name="1 Subtítulo"/>
          <p:cNvSpPr>
            <a:spLocks noGrp="1"/>
          </p:cNvSpPr>
          <p:nvPr>
            <p:ph type="subTitle" idx="1"/>
          </p:nvPr>
        </p:nvSpPr>
        <p:spPr>
          <a:xfrm>
            <a:off x="6227763" y="5229225"/>
            <a:ext cx="2543175" cy="1071563"/>
          </a:xfrm>
        </p:spPr>
        <p:txBody>
          <a:bodyPr/>
          <a:lstStyle/>
          <a:p>
            <a:pPr algn="r" eaLnBrk="1" hangingPunct="1"/>
            <a:r>
              <a:rPr lang="es-VE" sz="1800" dirty="0" smtClean="0"/>
              <a:t>Castillo </a:t>
            </a:r>
            <a:r>
              <a:rPr lang="es-VE" sz="1800" dirty="0" err="1" smtClean="0"/>
              <a:t>Evelin</a:t>
            </a:r>
            <a:endParaRPr lang="es-VE" sz="1800" smtClean="0"/>
          </a:p>
          <a:p>
            <a:pPr algn="r" eaLnBrk="1" hangingPunct="1"/>
            <a:r>
              <a:rPr lang="es-VE" sz="1800" smtClean="0"/>
              <a:t>Adrianza Danilo</a:t>
            </a:r>
          </a:p>
        </p:txBody>
      </p:sp>
      <p:pic>
        <p:nvPicPr>
          <p:cNvPr id="2056" name="Imagen 1" descr="LOGO"/>
          <p:cNvPicPr>
            <a:picLocks noChangeAspect="1" noChangeArrowheads="1"/>
          </p:cNvPicPr>
          <p:nvPr/>
        </p:nvPicPr>
        <p:blipFill>
          <a:blip r:embed="rId3" cstate="print"/>
          <a:srcRect/>
          <a:stretch>
            <a:fillRect/>
          </a:stretch>
        </p:blipFill>
        <p:spPr bwMode="auto">
          <a:xfrm>
            <a:off x="7380288" y="260350"/>
            <a:ext cx="762000" cy="809625"/>
          </a:xfrm>
          <a:prstGeom prst="rect">
            <a:avLst/>
          </a:prstGeom>
          <a:solidFill>
            <a:srgbClr val="0066CC"/>
          </a:solidFill>
          <a:ln w="9525" algn="ctr">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1266" name="Group 8"/>
          <p:cNvGrpSpPr>
            <a:grpSpLocks/>
          </p:cNvGrpSpPr>
          <p:nvPr/>
        </p:nvGrpSpPr>
        <p:grpSpPr bwMode="auto">
          <a:xfrm>
            <a:off x="179388" y="1125538"/>
            <a:ext cx="6670675" cy="5268912"/>
            <a:chOff x="39" y="746"/>
            <a:chExt cx="4202" cy="3319"/>
          </a:xfrm>
        </p:grpSpPr>
        <p:sp>
          <p:nvSpPr>
            <p:cNvPr id="11292"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1293"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11268" name="Rectangle 58"/>
          <p:cNvSpPr>
            <a:spLocks noGrp="1" noChangeArrowheads="1"/>
          </p:cNvSpPr>
          <p:nvPr>
            <p:ph type="title"/>
          </p:nvPr>
        </p:nvSpPr>
        <p:spPr>
          <a:xfrm>
            <a:off x="914400" y="476250"/>
            <a:ext cx="8229600" cy="1143000"/>
          </a:xfrm>
        </p:spPr>
        <p:txBody>
          <a:bodyPr/>
          <a:lstStyle/>
          <a:p>
            <a:r>
              <a:rPr lang="en-US" sz="4800" b="1" i="1" smtClean="0">
                <a:latin typeface="Candara" pitchFamily="34" charset="0"/>
              </a:rPr>
              <a:t>Tipos de control estadístico de procesos</a:t>
            </a:r>
            <a:r>
              <a:rPr lang="en-US" sz="5000" b="1" i="1" smtClean="0">
                <a:latin typeface="Candara" pitchFamily="34" charset="0"/>
              </a:rPr>
              <a:t>.</a:t>
            </a:r>
          </a:p>
        </p:txBody>
      </p:sp>
      <p:sp>
        <p:nvSpPr>
          <p:cNvPr id="10" name="Rectangle 3"/>
          <p:cNvSpPr>
            <a:spLocks noChangeArrowheads="1"/>
          </p:cNvSpPr>
          <p:nvPr/>
        </p:nvSpPr>
        <p:spPr bwMode="auto">
          <a:xfrm>
            <a:off x="3995936" y="2060848"/>
            <a:ext cx="3048000" cy="744991"/>
          </a:xfrm>
          <a:prstGeom prst="rect">
            <a:avLst/>
          </a:prstGeom>
          <a:ln>
            <a:noFill/>
            <a:headEnd/>
            <a:tailEnd/>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lIns="100008" tIns="50004" rIns="100008" bIns="50004"/>
          <a:lstStyle/>
          <a:p>
            <a:pPr algn="ctr">
              <a:defRPr/>
            </a:pPr>
            <a:r>
              <a:rPr lang="es-ES" dirty="0"/>
              <a:t>Control Estadístico de   Calidad</a:t>
            </a:r>
          </a:p>
        </p:txBody>
      </p:sp>
      <p:sp>
        <p:nvSpPr>
          <p:cNvPr id="25" name="Rectangle 3"/>
          <p:cNvSpPr>
            <a:spLocks noChangeArrowheads="1"/>
          </p:cNvSpPr>
          <p:nvPr/>
        </p:nvSpPr>
        <p:spPr bwMode="auto">
          <a:xfrm>
            <a:off x="3203575" y="3068638"/>
            <a:ext cx="1584325" cy="744537"/>
          </a:xfrm>
          <a:prstGeom prst="rect">
            <a:avLst/>
          </a:prstGeom>
          <a:ln>
            <a:headEnd/>
            <a:tailEnd/>
          </a:ln>
        </p:spPr>
        <p:style>
          <a:lnRef idx="2">
            <a:schemeClr val="dk1"/>
          </a:lnRef>
          <a:fillRef idx="1">
            <a:schemeClr val="lt1"/>
          </a:fillRef>
          <a:effectRef idx="0">
            <a:schemeClr val="dk1"/>
          </a:effectRef>
          <a:fontRef idx="minor">
            <a:schemeClr val="dk1"/>
          </a:fontRef>
        </p:style>
        <p:txBody>
          <a:bodyPr lIns="100008" tIns="50004" rIns="100008" bIns="50004"/>
          <a:lstStyle/>
          <a:p>
            <a:pPr algn="ctr">
              <a:defRPr/>
            </a:pPr>
            <a:r>
              <a:rPr lang="es-ES" dirty="0"/>
              <a:t>Proceso de Control</a:t>
            </a:r>
          </a:p>
        </p:txBody>
      </p:sp>
      <p:sp>
        <p:nvSpPr>
          <p:cNvPr id="26" name="Rectangle 3"/>
          <p:cNvSpPr>
            <a:spLocks noChangeArrowheads="1"/>
          </p:cNvSpPr>
          <p:nvPr/>
        </p:nvSpPr>
        <p:spPr bwMode="auto">
          <a:xfrm>
            <a:off x="6516688" y="2997200"/>
            <a:ext cx="1727200" cy="744538"/>
          </a:xfrm>
          <a:prstGeom prst="rect">
            <a:avLst/>
          </a:prstGeom>
          <a:ln>
            <a:headEnd/>
            <a:tailEn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lIns="100008" tIns="50004" rIns="100008" bIns="50004"/>
          <a:lstStyle/>
          <a:p>
            <a:pPr algn="ctr">
              <a:defRPr/>
            </a:pPr>
            <a:r>
              <a:rPr lang="es-ES" dirty="0"/>
              <a:t>Muestreo de Aceptación</a:t>
            </a:r>
          </a:p>
        </p:txBody>
      </p:sp>
      <p:sp>
        <p:nvSpPr>
          <p:cNvPr id="27" name="Rectangle 3"/>
          <p:cNvSpPr>
            <a:spLocks noChangeArrowheads="1"/>
          </p:cNvSpPr>
          <p:nvPr/>
        </p:nvSpPr>
        <p:spPr bwMode="auto">
          <a:xfrm>
            <a:off x="2124075" y="4149725"/>
            <a:ext cx="1584325" cy="863600"/>
          </a:xfrm>
          <a:prstGeom prst="rect">
            <a:avLst/>
          </a:prstGeom>
          <a:ln>
            <a:headEnd/>
            <a:tailEnd/>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lIns="100008" tIns="50004" rIns="100008" bIns="50004"/>
          <a:lstStyle/>
          <a:p>
            <a:pPr algn="ctr">
              <a:defRPr/>
            </a:pPr>
            <a:r>
              <a:rPr lang="es-ES" dirty="0"/>
              <a:t>Gráficos para Variables</a:t>
            </a:r>
          </a:p>
        </p:txBody>
      </p:sp>
      <p:sp>
        <p:nvSpPr>
          <p:cNvPr id="28" name="Rectangle 3"/>
          <p:cNvSpPr>
            <a:spLocks noChangeArrowheads="1"/>
          </p:cNvSpPr>
          <p:nvPr/>
        </p:nvSpPr>
        <p:spPr bwMode="auto">
          <a:xfrm>
            <a:off x="3851275" y="4149725"/>
            <a:ext cx="1584325" cy="863600"/>
          </a:xfrm>
          <a:prstGeom prst="rect">
            <a:avLst/>
          </a:prstGeom>
          <a:ln>
            <a:headEnd/>
            <a:tailEn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lIns="100008" tIns="50004" rIns="100008" bIns="50004"/>
          <a:lstStyle/>
          <a:p>
            <a:pPr algn="ctr">
              <a:defRPr/>
            </a:pPr>
            <a:r>
              <a:rPr lang="es-ES" dirty="0"/>
              <a:t>Gráficos Para atributos</a:t>
            </a:r>
          </a:p>
        </p:txBody>
      </p:sp>
      <p:sp>
        <p:nvSpPr>
          <p:cNvPr id="29" name="Rectangle 3"/>
          <p:cNvSpPr>
            <a:spLocks noChangeArrowheads="1"/>
          </p:cNvSpPr>
          <p:nvPr/>
        </p:nvSpPr>
        <p:spPr bwMode="auto">
          <a:xfrm>
            <a:off x="5580063" y="4076700"/>
            <a:ext cx="1584325" cy="746125"/>
          </a:xfrm>
          <a:prstGeom prst="rect">
            <a:avLst/>
          </a:prstGeom>
          <a:ln>
            <a:headEnd/>
            <a:tailEn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lIns="100008" tIns="50004" rIns="100008" bIns="50004"/>
          <a:lstStyle/>
          <a:p>
            <a:pPr algn="ctr">
              <a:defRPr/>
            </a:pPr>
            <a:r>
              <a:rPr lang="es-ES" dirty="0"/>
              <a:t>Variables</a:t>
            </a:r>
          </a:p>
        </p:txBody>
      </p:sp>
      <p:sp>
        <p:nvSpPr>
          <p:cNvPr id="30" name="Rectangle 3"/>
          <p:cNvSpPr>
            <a:spLocks noChangeArrowheads="1"/>
          </p:cNvSpPr>
          <p:nvPr/>
        </p:nvSpPr>
        <p:spPr bwMode="auto">
          <a:xfrm>
            <a:off x="7308850" y="4076700"/>
            <a:ext cx="1584325" cy="746125"/>
          </a:xfrm>
          <a:prstGeom prst="rect">
            <a:avLst/>
          </a:prstGeom>
          <a:ln>
            <a:headEnd/>
            <a:tailEn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lIns="100008" tIns="50004" rIns="100008" bIns="50004"/>
          <a:lstStyle/>
          <a:p>
            <a:pPr algn="ctr">
              <a:defRPr/>
            </a:pPr>
            <a:r>
              <a:rPr lang="es-ES" dirty="0"/>
              <a:t>Atributos</a:t>
            </a:r>
          </a:p>
        </p:txBody>
      </p:sp>
      <p:cxnSp>
        <p:nvCxnSpPr>
          <p:cNvPr id="32" name="31 Conector recto"/>
          <p:cNvCxnSpPr>
            <a:stCxn id="0" idx="2"/>
          </p:cNvCxnSpPr>
          <p:nvPr/>
        </p:nvCxnSpPr>
        <p:spPr>
          <a:xfrm rot="5400000">
            <a:off x="5454651" y="2859087"/>
            <a:ext cx="119062" cy="1111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33 Conector recto"/>
          <p:cNvCxnSpPr/>
          <p:nvPr/>
        </p:nvCxnSpPr>
        <p:spPr>
          <a:xfrm>
            <a:off x="3995738" y="2924175"/>
            <a:ext cx="331311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36 Conector recto"/>
          <p:cNvCxnSpPr>
            <a:endCxn id="25" idx="0"/>
          </p:cNvCxnSpPr>
          <p:nvPr/>
        </p:nvCxnSpPr>
        <p:spPr>
          <a:xfrm rot="5400000">
            <a:off x="3960019" y="3032919"/>
            <a:ext cx="7143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38 Conector recto"/>
          <p:cNvCxnSpPr>
            <a:stCxn id="26" idx="0"/>
            <a:endCxn id="26" idx="0"/>
          </p:cNvCxnSpPr>
          <p:nvPr/>
        </p:nvCxnSpPr>
        <p:spPr>
          <a:xfrm rot="5400000" flipH="1" flipV="1">
            <a:off x="7380288" y="2997200"/>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40 Conector recto"/>
          <p:cNvCxnSpPr>
            <a:endCxn id="25" idx="0"/>
          </p:cNvCxnSpPr>
          <p:nvPr/>
        </p:nvCxnSpPr>
        <p:spPr>
          <a:xfrm rot="5400000">
            <a:off x="3923506" y="2996407"/>
            <a:ext cx="14446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42 Conector recto"/>
          <p:cNvCxnSpPr/>
          <p:nvPr/>
        </p:nvCxnSpPr>
        <p:spPr>
          <a:xfrm rot="5400000">
            <a:off x="7272337" y="2960688"/>
            <a:ext cx="7302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44 Conector recto"/>
          <p:cNvCxnSpPr>
            <a:stCxn id="25" idx="2"/>
          </p:cNvCxnSpPr>
          <p:nvPr/>
        </p:nvCxnSpPr>
        <p:spPr>
          <a:xfrm rot="5400000">
            <a:off x="3899694" y="3909219"/>
            <a:ext cx="19208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46 Conector recto"/>
          <p:cNvCxnSpPr/>
          <p:nvPr/>
        </p:nvCxnSpPr>
        <p:spPr>
          <a:xfrm>
            <a:off x="3132138" y="4005263"/>
            <a:ext cx="17272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9" name="48 Conector recto"/>
          <p:cNvCxnSpPr/>
          <p:nvPr/>
        </p:nvCxnSpPr>
        <p:spPr>
          <a:xfrm rot="5400000">
            <a:off x="4823619" y="4040982"/>
            <a:ext cx="7143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50 Conector recto"/>
          <p:cNvCxnSpPr/>
          <p:nvPr/>
        </p:nvCxnSpPr>
        <p:spPr>
          <a:xfrm rot="5400000">
            <a:off x="3059907" y="4077494"/>
            <a:ext cx="14446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3" name="52 Conector recto"/>
          <p:cNvCxnSpPr/>
          <p:nvPr/>
        </p:nvCxnSpPr>
        <p:spPr>
          <a:xfrm rot="5400000">
            <a:off x="7212806" y="3837782"/>
            <a:ext cx="1920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4" name="53 Conector recto"/>
          <p:cNvCxnSpPr/>
          <p:nvPr/>
        </p:nvCxnSpPr>
        <p:spPr>
          <a:xfrm>
            <a:off x="6443663" y="3933825"/>
            <a:ext cx="172878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54 Conector recto"/>
          <p:cNvCxnSpPr/>
          <p:nvPr/>
        </p:nvCxnSpPr>
        <p:spPr>
          <a:xfrm rot="5400000">
            <a:off x="8136731" y="3969544"/>
            <a:ext cx="7143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6" name="55 Conector recto"/>
          <p:cNvCxnSpPr/>
          <p:nvPr/>
        </p:nvCxnSpPr>
        <p:spPr>
          <a:xfrm rot="5400000">
            <a:off x="6372225" y="4005263"/>
            <a:ext cx="14287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2290" name="Group 8"/>
          <p:cNvGrpSpPr>
            <a:grpSpLocks/>
          </p:cNvGrpSpPr>
          <p:nvPr/>
        </p:nvGrpSpPr>
        <p:grpSpPr bwMode="auto">
          <a:xfrm>
            <a:off x="-36513" y="1125538"/>
            <a:ext cx="6670676" cy="5268912"/>
            <a:chOff x="39" y="746"/>
            <a:chExt cx="4202" cy="3319"/>
          </a:xfrm>
        </p:grpSpPr>
        <p:sp>
          <p:nvSpPr>
            <p:cNvPr id="12308"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2309"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2291" name="Rectangle 10"/>
          <p:cNvSpPr>
            <a:spLocks noChangeArrowheads="1"/>
          </p:cNvSpPr>
          <p:nvPr/>
        </p:nvSpPr>
        <p:spPr bwMode="auto">
          <a:xfrm>
            <a:off x="1835150" y="476250"/>
            <a:ext cx="6781800" cy="1673225"/>
          </a:xfrm>
          <a:prstGeom prst="rect">
            <a:avLst/>
          </a:prstGeom>
          <a:noFill/>
          <a:ln w="9525">
            <a:noFill/>
            <a:miter lim="800000"/>
            <a:headEnd/>
            <a:tailEnd/>
          </a:ln>
        </p:spPr>
        <p:txBody>
          <a:bodyPr lIns="92075" tIns="46038" rIns="92075" bIns="46038">
            <a:spAutoFit/>
          </a:bodyPr>
          <a:lstStyle/>
          <a:p>
            <a:pPr algn="ctr">
              <a:lnSpc>
                <a:spcPts val="4000"/>
              </a:lnSpc>
            </a:pPr>
            <a:r>
              <a:rPr lang="es-ES" sz="5000" b="1" i="1">
                <a:latin typeface="Candara" pitchFamily="34" charset="0"/>
              </a:rPr>
              <a:t>Gráficos de Control por Variables</a:t>
            </a:r>
          </a:p>
          <a:p>
            <a:pPr algn="ctr">
              <a:lnSpc>
                <a:spcPts val="4000"/>
              </a:lnSpc>
            </a:pPr>
            <a:endParaRPr lang="es-ES" sz="5000" b="1" i="1">
              <a:solidFill>
                <a:srgbClr val="6600CC"/>
              </a:solidFill>
              <a:latin typeface="Candara" pitchFamily="34" charset="0"/>
            </a:endParaRPr>
          </a:p>
        </p:txBody>
      </p:sp>
      <p:sp>
        <p:nvSpPr>
          <p:cNvPr id="12" name="Rectangle 24"/>
          <p:cNvSpPr>
            <a:spLocks noChangeArrowheads="1"/>
          </p:cNvSpPr>
          <p:nvPr/>
        </p:nvSpPr>
        <p:spPr bwMode="auto">
          <a:xfrm>
            <a:off x="1116013" y="3500438"/>
            <a:ext cx="1295400" cy="554037"/>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12293" name="6 Rectángulo"/>
          <p:cNvSpPr>
            <a:spLocks noChangeArrowheads="1"/>
          </p:cNvSpPr>
          <p:nvPr/>
        </p:nvSpPr>
        <p:spPr bwMode="auto">
          <a:xfrm>
            <a:off x="2124075" y="1557338"/>
            <a:ext cx="6659563" cy="2862262"/>
          </a:xfrm>
          <a:prstGeom prst="rect">
            <a:avLst/>
          </a:prstGeom>
          <a:noFill/>
          <a:ln w="9525">
            <a:noFill/>
            <a:miter lim="800000"/>
            <a:headEnd/>
            <a:tailEnd/>
          </a:ln>
        </p:spPr>
        <p:txBody>
          <a:bodyPr>
            <a:spAutoFit/>
          </a:bodyPr>
          <a:lstStyle/>
          <a:p>
            <a:pPr algn="just">
              <a:lnSpc>
                <a:spcPct val="150000"/>
              </a:lnSpc>
            </a:pPr>
            <a:r>
              <a:rPr lang="es-VE" dirty="0">
                <a:latin typeface="Candara" pitchFamily="34" charset="0"/>
              </a:rPr>
              <a:t>Los gráficos de control por variables se utilizan para aquellas características de calidad que permiten ser medidas y, por lo tanto, son cuantificables. En los gráficos de control por variables, la </a:t>
            </a:r>
            <a:r>
              <a:rPr lang="es-VE" b="1" dirty="0">
                <a:latin typeface="Candara" pitchFamily="34" charset="0"/>
              </a:rPr>
              <a:t>característica que se estudia </a:t>
            </a:r>
            <a:r>
              <a:rPr lang="es-VE" dirty="0">
                <a:latin typeface="Candara" pitchFamily="34" charset="0"/>
              </a:rPr>
              <a:t>es una </a:t>
            </a:r>
            <a:r>
              <a:rPr lang="es-VE" b="1" dirty="0">
                <a:latin typeface="Candara" pitchFamily="34" charset="0"/>
              </a:rPr>
              <a:t>variable continua, medible numéricamente</a:t>
            </a:r>
            <a:r>
              <a:rPr lang="es-VE" b="1" dirty="0"/>
              <a:t>.</a:t>
            </a:r>
          </a:p>
          <a:p>
            <a:pPr algn="just">
              <a:lnSpc>
                <a:spcPct val="150000"/>
              </a:lnSpc>
            </a:pPr>
            <a:endParaRPr lang="es-VE" dirty="0">
              <a:latin typeface="Candara" pitchFamily="34" charset="0"/>
            </a:endParaRPr>
          </a:p>
          <a:p>
            <a:endParaRPr lang="es-VE" dirty="0"/>
          </a:p>
        </p:txBody>
      </p:sp>
      <p:graphicFrame>
        <p:nvGraphicFramePr>
          <p:cNvPr id="10" name="9 Tabla"/>
          <p:cNvGraphicFramePr>
            <a:graphicFrameLocks noGrp="1"/>
          </p:cNvGraphicFramePr>
          <p:nvPr/>
        </p:nvGraphicFramePr>
        <p:xfrm>
          <a:off x="3203575" y="4005263"/>
          <a:ext cx="4320480" cy="1872209"/>
        </p:xfrm>
        <a:graphic>
          <a:graphicData uri="http://schemas.openxmlformats.org/drawingml/2006/table">
            <a:tbl>
              <a:tblPr/>
              <a:tblGrid>
                <a:gridCol w="1562128"/>
                <a:gridCol w="2758352"/>
              </a:tblGrid>
              <a:tr h="482528">
                <a:tc>
                  <a:txBody>
                    <a:bodyPr/>
                    <a:lstStyle/>
                    <a:p>
                      <a:pPr algn="ctr" fontAlgn="b"/>
                      <a:r>
                        <a:rPr lang="es-VE" sz="1400" b="1" i="0" u="none" strike="noStrike" dirty="0">
                          <a:solidFill>
                            <a:srgbClr val="000000"/>
                          </a:solidFill>
                          <a:latin typeface="Candara"/>
                        </a:rPr>
                        <a:t>TIPO DE GRAFICO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s-VE" sz="1400" b="1" i="0" u="none" strike="noStrike">
                          <a:solidFill>
                            <a:srgbClr val="000000"/>
                          </a:solidFill>
                          <a:latin typeface="Candara"/>
                        </a:rPr>
                        <a:t>DATO ESTADISTICO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733443">
                <a:tc>
                  <a:txBody>
                    <a:bodyPr/>
                    <a:lstStyle/>
                    <a:p>
                      <a:pPr algn="ctr" fontAlgn="b"/>
                      <a:r>
                        <a:rPr lang="es-VE" sz="1200" b="0" i="0" u="none" strike="noStrike" dirty="0">
                          <a:solidFill>
                            <a:srgbClr val="000000"/>
                          </a:solidFill>
                          <a:latin typeface="Candara"/>
                        </a:rPr>
                        <a:t>Grafico X- 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VE" sz="1200" b="0" i="0" u="none" strike="noStrike">
                          <a:solidFill>
                            <a:srgbClr val="000000"/>
                          </a:solidFill>
                          <a:latin typeface="Candara"/>
                        </a:rPr>
                        <a:t>Media y Rango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56238">
                <a:tc>
                  <a:txBody>
                    <a:bodyPr/>
                    <a:lstStyle/>
                    <a:p>
                      <a:pPr algn="ctr" fontAlgn="b"/>
                      <a:r>
                        <a:rPr lang="es-VE" sz="1200" b="0" i="0" u="none" strike="noStrike">
                          <a:solidFill>
                            <a:srgbClr val="000000"/>
                          </a:solidFill>
                          <a:latin typeface="Candara"/>
                        </a:rPr>
                        <a:t>Grafico x- 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VE" sz="1200" b="0" i="0" u="none" strike="noStrike" dirty="0">
                          <a:solidFill>
                            <a:srgbClr val="000000"/>
                          </a:solidFill>
                          <a:latin typeface="Candara"/>
                        </a:rPr>
                        <a:t>Valores individuales y rangos </a:t>
                      </a:r>
                      <a:r>
                        <a:rPr lang="es-VE" sz="1200" b="0" i="0" u="none" strike="noStrike" dirty="0" err="1">
                          <a:solidFill>
                            <a:srgbClr val="000000"/>
                          </a:solidFill>
                          <a:latin typeface="Candara"/>
                        </a:rPr>
                        <a:t>moviles</a:t>
                      </a:r>
                      <a:endParaRPr lang="es-VE" sz="1200" b="0" i="0" u="none" strike="noStrike" dirty="0">
                        <a:solidFill>
                          <a:srgbClr val="000000"/>
                        </a:solidFill>
                        <a:latin typeface="Candara"/>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3314" name="Group 8"/>
          <p:cNvGrpSpPr>
            <a:grpSpLocks/>
          </p:cNvGrpSpPr>
          <p:nvPr/>
        </p:nvGrpSpPr>
        <p:grpSpPr bwMode="auto">
          <a:xfrm>
            <a:off x="179388" y="1125538"/>
            <a:ext cx="6670675" cy="5268912"/>
            <a:chOff x="39" y="746"/>
            <a:chExt cx="4202" cy="3319"/>
          </a:xfrm>
        </p:grpSpPr>
        <p:sp>
          <p:nvSpPr>
            <p:cNvPr id="13319"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3320"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13316" name="Rectangle 10"/>
          <p:cNvSpPr>
            <a:spLocks noChangeArrowheads="1"/>
          </p:cNvSpPr>
          <p:nvPr/>
        </p:nvSpPr>
        <p:spPr bwMode="auto">
          <a:xfrm>
            <a:off x="1835150" y="476250"/>
            <a:ext cx="6781800" cy="2144713"/>
          </a:xfrm>
          <a:prstGeom prst="rect">
            <a:avLst/>
          </a:prstGeom>
          <a:noFill/>
          <a:ln w="9525">
            <a:noFill/>
            <a:miter lim="800000"/>
            <a:headEnd/>
            <a:tailEnd/>
          </a:ln>
        </p:spPr>
        <p:txBody>
          <a:bodyPr lIns="92075" tIns="46038" rIns="92075" bIns="46038">
            <a:spAutoFit/>
          </a:bodyPr>
          <a:lstStyle/>
          <a:p>
            <a:pPr algn="ctr">
              <a:lnSpc>
                <a:spcPts val="4000"/>
              </a:lnSpc>
            </a:pPr>
            <a:r>
              <a:rPr lang="es-ES" sz="4800" b="1" i="1">
                <a:latin typeface="Candara" pitchFamily="34" charset="0"/>
              </a:rPr>
              <a:t>Ventajas del Uso de Gráficos de Control por Variables</a:t>
            </a:r>
          </a:p>
          <a:p>
            <a:pPr algn="ctr">
              <a:lnSpc>
                <a:spcPts val="4000"/>
              </a:lnSpc>
            </a:pPr>
            <a:endParaRPr lang="es-ES" sz="5000" b="1" i="1">
              <a:solidFill>
                <a:srgbClr val="6600CC"/>
              </a:solidFill>
              <a:latin typeface="Candara" pitchFamily="34" charset="0"/>
            </a:endParaRPr>
          </a:p>
        </p:txBody>
      </p:sp>
      <p:sp>
        <p:nvSpPr>
          <p:cNvPr id="8" name="7 Rectángulo"/>
          <p:cNvSpPr>
            <a:spLocks noChangeArrowheads="1"/>
          </p:cNvSpPr>
          <p:nvPr/>
        </p:nvSpPr>
        <p:spPr bwMode="auto">
          <a:xfrm>
            <a:off x="2484438" y="2492375"/>
            <a:ext cx="6659562" cy="785813"/>
          </a:xfrm>
          <a:prstGeom prst="rect">
            <a:avLst/>
          </a:prstGeom>
          <a:noFill/>
          <a:ln w="9525">
            <a:noFill/>
            <a:miter lim="800000"/>
            <a:headEnd/>
            <a:tailEnd/>
          </a:ln>
        </p:spPr>
        <p:txBody>
          <a:bodyPr>
            <a:spAutoFit/>
          </a:bodyPr>
          <a:lstStyle/>
          <a:p>
            <a:pPr marL="342900" indent="-342900" algn="just">
              <a:lnSpc>
                <a:spcPct val="150000"/>
              </a:lnSpc>
              <a:defRPr/>
            </a:pPr>
            <a:endParaRPr lang="es-VE" dirty="0">
              <a:latin typeface="Candara" pitchFamily="34" charset="0"/>
            </a:endParaRPr>
          </a:p>
          <a:p>
            <a:pPr>
              <a:defRPr/>
            </a:pPr>
            <a:endParaRPr lang="es-VE" dirty="0"/>
          </a:p>
        </p:txBody>
      </p:sp>
      <p:sp>
        <p:nvSpPr>
          <p:cNvPr id="13318" name="8 Rectángulo"/>
          <p:cNvSpPr>
            <a:spLocks noChangeArrowheads="1"/>
          </p:cNvSpPr>
          <p:nvPr/>
        </p:nvSpPr>
        <p:spPr bwMode="auto">
          <a:xfrm>
            <a:off x="2627313" y="2060575"/>
            <a:ext cx="5976937" cy="5910263"/>
          </a:xfrm>
          <a:prstGeom prst="rect">
            <a:avLst/>
          </a:prstGeom>
          <a:noFill/>
          <a:ln w="9525">
            <a:noFill/>
            <a:miter lim="800000"/>
            <a:headEnd/>
            <a:tailEnd/>
          </a:ln>
        </p:spPr>
        <p:txBody>
          <a:bodyPr>
            <a:spAutoFit/>
          </a:bodyPr>
          <a:lstStyle/>
          <a:p>
            <a:pPr algn="just"/>
            <a:r>
              <a:rPr lang="es-VE" dirty="0">
                <a:latin typeface="Candara" pitchFamily="34" charset="0"/>
              </a:rPr>
              <a:t>-  Se obtiene directamente información específica acerca de la media del proceso y su variabilidad.</a:t>
            </a:r>
          </a:p>
          <a:p>
            <a:pPr algn="just"/>
            <a:r>
              <a:rPr lang="es-VE" dirty="0">
                <a:latin typeface="Candara" pitchFamily="34" charset="0"/>
              </a:rPr>
              <a:t>- Cuando hay puntos que caen fuera de control se puede extraer mucha información sobre la causa especial que provocó esta señal fuera de control.</a:t>
            </a:r>
          </a:p>
          <a:p>
            <a:pPr algn="just"/>
            <a:r>
              <a:rPr lang="es-VE" dirty="0">
                <a:latin typeface="Candara" pitchFamily="34" charset="0"/>
              </a:rPr>
              <a:t>- Incluso con todos los valores individuales dentro de las especificaciones, se puede analizar el proceso, lo que facilita su mejora.</a:t>
            </a:r>
          </a:p>
          <a:p>
            <a:pPr algn="just">
              <a:buFontTx/>
              <a:buChar char="-"/>
            </a:pPr>
            <a:r>
              <a:rPr lang="es-VE" dirty="0">
                <a:latin typeface="Candara" pitchFamily="34" charset="0"/>
              </a:rPr>
              <a:t>  Ayudan en el estudio de la capacidad de un proceso.</a:t>
            </a:r>
          </a:p>
          <a:p>
            <a:pPr algn="just"/>
            <a:r>
              <a:rPr lang="es-VE" dirty="0">
                <a:latin typeface="Candara" pitchFamily="34" charset="0"/>
              </a:rPr>
              <a:t>-  Los gráficos de control por variables necesitan un tamaño </a:t>
            </a:r>
            <a:r>
              <a:rPr lang="es-VE" dirty="0" err="1">
                <a:latin typeface="Candara" pitchFamily="34" charset="0"/>
              </a:rPr>
              <a:t>muestral</a:t>
            </a:r>
            <a:r>
              <a:rPr lang="es-VE" dirty="0">
                <a:latin typeface="Candara" pitchFamily="34" charset="0"/>
              </a:rPr>
              <a:t> más pequeño que los gráficos por atributos. De esta manera, se tendrán que controlar menos unidades y el</a:t>
            </a:r>
          </a:p>
          <a:p>
            <a:pPr algn="just"/>
            <a:r>
              <a:rPr lang="es-VE" b="1" dirty="0">
                <a:latin typeface="Candara" pitchFamily="34" charset="0"/>
              </a:rPr>
              <a:t>tiempo para la toma de decisiones es menor. Esta es una consideración muy </a:t>
            </a:r>
            <a:r>
              <a:rPr lang="es-VE" dirty="0">
                <a:latin typeface="Candara" pitchFamily="34" charset="0"/>
              </a:rPr>
              <a:t>importante, también, por ejemplo, en los casos en los que la inspección es destructiva.</a:t>
            </a:r>
          </a:p>
          <a:p>
            <a:pPr algn="just">
              <a:buFontTx/>
              <a:buChar char="-"/>
            </a:pPr>
            <a:endParaRPr lang="es-VE" dirty="0">
              <a:latin typeface="Candara" pitchFamily="34" charset="0"/>
            </a:endParaRPr>
          </a:p>
          <a:p>
            <a:pPr algn="just">
              <a:buFontTx/>
              <a:buChar char="-"/>
            </a:pPr>
            <a:endParaRPr lang="es-VE" dirty="0">
              <a:latin typeface="Candara" pitchFamily="34" charset="0"/>
            </a:endParaRPr>
          </a:p>
          <a:p>
            <a:pPr algn="just">
              <a:buFontTx/>
              <a:buChar char="-"/>
            </a:pPr>
            <a:endParaRPr lang="es-VE" dirty="0">
              <a:latin typeface="Candara" pitchFamily="34" charset="0"/>
            </a:endParaRPr>
          </a:p>
          <a:p>
            <a:pPr algn="just">
              <a:buFontTx/>
              <a:buChar char="-"/>
            </a:pPr>
            <a:endParaRPr lang="es-VE" dirty="0">
              <a:latin typeface="Candara" pitchFamily="34" charset="0"/>
            </a:endParaRPr>
          </a:p>
          <a:p>
            <a:pPr algn="just">
              <a:buFontTx/>
              <a:buChar char="-"/>
            </a:pPr>
            <a:endParaRPr lang="es-VE" dirty="0">
              <a:latin typeface="Candara" pitchFamily="34" charset="0"/>
            </a:endParaRPr>
          </a:p>
          <a:p>
            <a:pPr algn="just">
              <a:buFontTx/>
              <a:buChar char="-"/>
            </a:pPr>
            <a:endParaRPr lang="es-VE" dirty="0">
              <a:latin typeface="Candara"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4338" name="Group 8"/>
          <p:cNvGrpSpPr>
            <a:grpSpLocks/>
          </p:cNvGrpSpPr>
          <p:nvPr/>
        </p:nvGrpSpPr>
        <p:grpSpPr bwMode="auto">
          <a:xfrm>
            <a:off x="179388" y="1125538"/>
            <a:ext cx="6670675" cy="5268912"/>
            <a:chOff x="39" y="746"/>
            <a:chExt cx="4202" cy="3319"/>
          </a:xfrm>
        </p:grpSpPr>
        <p:sp>
          <p:nvSpPr>
            <p:cNvPr id="14343"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4344"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pic>
        <p:nvPicPr>
          <p:cNvPr id="14340" name="Picture 7"/>
          <p:cNvPicPr>
            <a:picLocks noChangeAspect="1" noChangeArrowheads="1"/>
          </p:cNvPicPr>
          <p:nvPr/>
        </p:nvPicPr>
        <p:blipFill>
          <a:blip r:embed="rId2" cstate="print"/>
          <a:srcRect/>
          <a:stretch>
            <a:fillRect/>
          </a:stretch>
        </p:blipFill>
        <p:spPr bwMode="auto">
          <a:xfrm>
            <a:off x="2916238" y="3860800"/>
            <a:ext cx="4200525" cy="2060575"/>
          </a:xfrm>
          <a:prstGeom prst="rect">
            <a:avLst/>
          </a:prstGeom>
          <a:noFill/>
          <a:ln w="9525">
            <a:noFill/>
            <a:miter lim="800000"/>
            <a:headEnd/>
            <a:tailEnd/>
          </a:ln>
        </p:spPr>
      </p:pic>
      <p:sp>
        <p:nvSpPr>
          <p:cNvPr id="14341" name="7 Rectángulo"/>
          <p:cNvSpPr>
            <a:spLocks noChangeArrowheads="1"/>
          </p:cNvSpPr>
          <p:nvPr/>
        </p:nvSpPr>
        <p:spPr bwMode="auto">
          <a:xfrm>
            <a:off x="2411413" y="1844675"/>
            <a:ext cx="6102350" cy="2032000"/>
          </a:xfrm>
          <a:prstGeom prst="rect">
            <a:avLst/>
          </a:prstGeom>
          <a:noFill/>
          <a:ln w="9525">
            <a:noFill/>
            <a:miter lim="800000"/>
            <a:headEnd/>
            <a:tailEnd/>
          </a:ln>
        </p:spPr>
        <p:txBody>
          <a:bodyPr>
            <a:spAutoFit/>
          </a:bodyPr>
          <a:lstStyle/>
          <a:p>
            <a:pPr algn="just"/>
            <a:endParaRPr lang="es-VE" dirty="0">
              <a:latin typeface="Candara" pitchFamily="34" charset="0"/>
            </a:endParaRPr>
          </a:p>
          <a:p>
            <a:pPr algn="just"/>
            <a:r>
              <a:rPr lang="es-VE" dirty="0">
                <a:latin typeface="Candara" pitchFamily="34" charset="0"/>
              </a:rPr>
              <a:t>Proporciona una indicación de problemas inminentes y permiten al personal operativo tomar acciones correctivas antes de que ocurra la producción real de artículos defectuosos.</a:t>
            </a:r>
          </a:p>
          <a:p>
            <a:pPr algn="just"/>
            <a:r>
              <a:rPr lang="es-VE" dirty="0">
                <a:latin typeface="Candara" pitchFamily="34" charset="0"/>
              </a:rPr>
              <a:t>Los </a:t>
            </a:r>
            <a:r>
              <a:rPr lang="es-VE" b="1" dirty="0">
                <a:latin typeface="Candara" pitchFamily="34" charset="0"/>
              </a:rPr>
              <a:t>gráficos de control son indicadores anticipados de problemas.</a:t>
            </a:r>
            <a:endParaRPr lang="es-VE" dirty="0">
              <a:latin typeface="Candara" pitchFamily="34" charset="0"/>
            </a:endParaRPr>
          </a:p>
        </p:txBody>
      </p:sp>
      <p:sp>
        <p:nvSpPr>
          <p:cNvPr id="14342" name="Rectangle 10"/>
          <p:cNvSpPr>
            <a:spLocks noChangeArrowheads="1"/>
          </p:cNvSpPr>
          <p:nvPr/>
        </p:nvSpPr>
        <p:spPr bwMode="auto">
          <a:xfrm>
            <a:off x="1692275" y="260350"/>
            <a:ext cx="6781800" cy="2144713"/>
          </a:xfrm>
          <a:prstGeom prst="rect">
            <a:avLst/>
          </a:prstGeom>
          <a:noFill/>
          <a:ln w="9525">
            <a:noFill/>
            <a:miter lim="800000"/>
            <a:headEnd/>
            <a:tailEnd/>
          </a:ln>
        </p:spPr>
        <p:txBody>
          <a:bodyPr lIns="92075" tIns="46038" rIns="92075" bIns="46038">
            <a:spAutoFit/>
          </a:bodyPr>
          <a:lstStyle/>
          <a:p>
            <a:pPr algn="ctr">
              <a:lnSpc>
                <a:spcPts val="4000"/>
              </a:lnSpc>
            </a:pPr>
            <a:r>
              <a:rPr lang="es-ES" sz="4800" b="1" i="1">
                <a:latin typeface="Candara" pitchFamily="34" charset="0"/>
              </a:rPr>
              <a:t>Ventajas del Uso de Gráficos de Control por Variables</a:t>
            </a:r>
          </a:p>
          <a:p>
            <a:pPr algn="ctr">
              <a:lnSpc>
                <a:spcPts val="4000"/>
              </a:lnSpc>
            </a:pPr>
            <a:endParaRPr lang="es-ES" sz="5000" b="1" i="1">
              <a:solidFill>
                <a:srgbClr val="6600CC"/>
              </a:solidFill>
              <a:latin typeface="Candara"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5362" name="Group 8"/>
          <p:cNvGrpSpPr>
            <a:grpSpLocks/>
          </p:cNvGrpSpPr>
          <p:nvPr/>
        </p:nvGrpSpPr>
        <p:grpSpPr bwMode="auto">
          <a:xfrm>
            <a:off x="179388" y="1125538"/>
            <a:ext cx="6670675" cy="5268912"/>
            <a:chOff x="39" y="746"/>
            <a:chExt cx="4202" cy="3319"/>
          </a:xfrm>
        </p:grpSpPr>
        <p:sp>
          <p:nvSpPr>
            <p:cNvPr id="15403"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5404"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5363" name="Rectangle 10"/>
          <p:cNvSpPr>
            <a:spLocks noChangeArrowheads="1"/>
          </p:cNvSpPr>
          <p:nvPr/>
        </p:nvSpPr>
        <p:spPr bwMode="auto">
          <a:xfrm>
            <a:off x="1908175" y="404813"/>
            <a:ext cx="6781800" cy="1631950"/>
          </a:xfrm>
          <a:prstGeom prst="rect">
            <a:avLst/>
          </a:prstGeom>
          <a:noFill/>
          <a:ln w="9525">
            <a:noFill/>
            <a:miter lim="800000"/>
            <a:headEnd/>
            <a:tailEnd/>
          </a:ln>
        </p:spPr>
        <p:txBody>
          <a:bodyPr lIns="92075" tIns="46038" rIns="92075" bIns="46038">
            <a:spAutoFit/>
          </a:bodyPr>
          <a:lstStyle/>
          <a:p>
            <a:pPr algn="ctr">
              <a:lnSpc>
                <a:spcPts val="4000"/>
              </a:lnSpc>
            </a:pPr>
            <a:r>
              <a:rPr lang="es-ES" sz="5000" b="1" i="1" dirty="0">
                <a:latin typeface="Candara" pitchFamily="34" charset="0"/>
              </a:rPr>
              <a:t>Usos de los </a:t>
            </a:r>
            <a:r>
              <a:rPr lang="es-ES" sz="5000" b="1" i="1" dirty="0" err="1">
                <a:latin typeface="Candara" pitchFamily="34" charset="0"/>
              </a:rPr>
              <a:t>Graficos</a:t>
            </a:r>
            <a:r>
              <a:rPr lang="es-ES" sz="5000" b="1" i="1" dirty="0">
                <a:latin typeface="Candara" pitchFamily="34" charset="0"/>
              </a:rPr>
              <a:t> de Control Por variables</a:t>
            </a:r>
          </a:p>
          <a:p>
            <a:pPr algn="ctr">
              <a:lnSpc>
                <a:spcPts val="4000"/>
              </a:lnSpc>
            </a:pPr>
            <a:endParaRPr lang="es-ES" sz="5000" b="1" i="1" dirty="0">
              <a:solidFill>
                <a:srgbClr val="6600CC"/>
              </a:solidFill>
              <a:latin typeface="Candara" pitchFamily="34" charset="0"/>
            </a:endParaRPr>
          </a:p>
        </p:txBody>
      </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graphicFrame>
        <p:nvGraphicFramePr>
          <p:cNvPr id="7" name="6 Tabla"/>
          <p:cNvGraphicFramePr>
            <a:graphicFrameLocks noGrp="1"/>
          </p:cNvGraphicFramePr>
          <p:nvPr/>
        </p:nvGraphicFramePr>
        <p:xfrm>
          <a:off x="2484438" y="1700213"/>
          <a:ext cx="6264696" cy="4392480"/>
        </p:xfrm>
        <a:graphic>
          <a:graphicData uri="http://schemas.openxmlformats.org/drawingml/2006/table">
            <a:tbl>
              <a:tblPr/>
              <a:tblGrid>
                <a:gridCol w="1454773"/>
                <a:gridCol w="4809923"/>
              </a:tblGrid>
              <a:tr h="217552">
                <a:tc rowSpan="4">
                  <a:txBody>
                    <a:bodyPr/>
                    <a:lstStyle/>
                    <a:p>
                      <a:pPr algn="ctr" fontAlgn="ctr"/>
                      <a:r>
                        <a:rPr lang="es-VE" sz="1200" b="1" i="0" u="none" strike="noStrike" dirty="0">
                          <a:solidFill>
                            <a:srgbClr val="000000"/>
                          </a:solidFill>
                          <a:latin typeface="Candara"/>
                        </a:rPr>
                        <a:t>Procesos</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l" fontAlgn="b"/>
                      <a:r>
                        <a:rPr lang="es-VE" sz="1200" b="0" i="0" u="none" strike="noStrike">
                          <a:solidFill>
                            <a:srgbClr val="000000"/>
                          </a:solidFill>
                          <a:latin typeface="Candara"/>
                        </a:rPr>
                        <a:t>■ Cuando se introduce un nuevo proceso, o se fabrica un nuevo</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17552">
                <a:tc vMerge="1">
                  <a:txBody>
                    <a:bodyPr/>
                    <a:lstStyle/>
                    <a:p>
                      <a:endParaRPr lang="es-VE"/>
                    </a:p>
                  </a:txBody>
                  <a:tcPr/>
                </a:tc>
                <a:tc>
                  <a:txBody>
                    <a:bodyPr/>
                    <a:lstStyle/>
                    <a:p>
                      <a:pPr algn="l" fontAlgn="b"/>
                      <a:r>
                        <a:rPr lang="es-VE" sz="1200" b="0" i="0" u="none" strike="noStrike" dirty="0">
                          <a:solidFill>
                            <a:srgbClr val="000000"/>
                          </a:solidFill>
                          <a:latin typeface="Candara"/>
                        </a:rPr>
                        <a:t>producto mediante un proceso ya existente.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217552">
                <a:tc vMerge="1">
                  <a:txBody>
                    <a:bodyPr/>
                    <a:lstStyle/>
                    <a:p>
                      <a:endParaRPr lang="es-VE"/>
                    </a:p>
                  </a:txBody>
                  <a:tcPr/>
                </a:tc>
                <a:tc>
                  <a:txBody>
                    <a:bodyPr/>
                    <a:lstStyle/>
                    <a:p>
                      <a:pPr algn="l" fontAlgn="b"/>
                      <a:r>
                        <a:rPr lang="es-VE" sz="1200" b="0" i="0" u="none" strike="noStrike">
                          <a:solidFill>
                            <a:srgbClr val="000000"/>
                          </a:solidFill>
                          <a:latin typeface="Candara"/>
                        </a:rPr>
                        <a:t>■ Para demostrar de forma continua la estabilidad y capacidad del</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227912">
                <a:tc vMerge="1">
                  <a:txBody>
                    <a:bodyPr/>
                    <a:lstStyle/>
                    <a:p>
                      <a:endParaRPr lang="es-VE"/>
                    </a:p>
                  </a:txBody>
                  <a:tcPr/>
                </a:tc>
                <a:tc>
                  <a:txBody>
                    <a:bodyPr/>
                    <a:lstStyle/>
                    <a:p>
                      <a:pPr algn="l" fontAlgn="b"/>
                      <a:r>
                        <a:rPr lang="es-VE" sz="1200" b="0" i="0" u="none" strike="noStrike">
                          <a:solidFill>
                            <a:srgbClr val="000000"/>
                          </a:solidFill>
                          <a:latin typeface="Candara"/>
                        </a:rPr>
                        <a:t>proceso.</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17552">
                <a:tc rowSpan="9">
                  <a:txBody>
                    <a:bodyPr/>
                    <a:lstStyle/>
                    <a:p>
                      <a:pPr algn="ctr" fontAlgn="ctr"/>
                      <a:r>
                        <a:rPr lang="es-VE" sz="1200" b="1" i="0" u="none" strike="noStrike" dirty="0">
                          <a:solidFill>
                            <a:srgbClr val="000000"/>
                          </a:solidFill>
                          <a:latin typeface="Candara"/>
                        </a:rPr>
                        <a:t>Problemas en Procesos</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l" fontAlgn="b"/>
                      <a:r>
                        <a:rPr lang="es-VE" sz="1200" b="0" i="0" u="none" strike="noStrike">
                          <a:solidFill>
                            <a:srgbClr val="000000"/>
                          </a:solidFill>
                          <a:latin typeface="Candara"/>
                        </a:rPr>
                        <a:t>■ Cuando el proceso ya funciona pero tiene problemas crónicos.</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17552">
                <a:tc vMerge="1">
                  <a:txBody>
                    <a:bodyPr/>
                    <a:lstStyle/>
                    <a:p>
                      <a:endParaRPr lang="es-VE"/>
                    </a:p>
                  </a:txBody>
                  <a:tcPr/>
                </a:tc>
                <a:tc>
                  <a:txBody>
                    <a:bodyPr/>
                    <a:lstStyle/>
                    <a:p>
                      <a:pPr algn="l" fontAlgn="b"/>
                      <a:r>
                        <a:rPr lang="es-VE" sz="1200" b="0" i="0" u="none" strike="noStrike">
                          <a:solidFill>
                            <a:srgbClr val="000000"/>
                          </a:solidFill>
                          <a:latin typeface="Candara"/>
                        </a:rPr>
                        <a:t>■ Cuando existen problemas en el proceso y el gráfico de control por</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217552">
                <a:tc vMerge="1">
                  <a:txBody>
                    <a:bodyPr/>
                    <a:lstStyle/>
                    <a:p>
                      <a:endParaRPr lang="es-VE"/>
                    </a:p>
                  </a:txBody>
                  <a:tcPr/>
                </a:tc>
                <a:tc>
                  <a:txBody>
                    <a:bodyPr/>
                    <a:lstStyle/>
                    <a:p>
                      <a:pPr algn="l" fontAlgn="b"/>
                      <a:r>
                        <a:rPr lang="es-VE" sz="1200" b="0" i="0" u="none" strike="noStrike">
                          <a:solidFill>
                            <a:srgbClr val="000000"/>
                          </a:solidFill>
                          <a:latin typeface="Candara"/>
                        </a:rPr>
                        <a:t>variables puede ser una herramienta de utilidad para diagnosticar el</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217552">
                <a:tc vMerge="1">
                  <a:txBody>
                    <a:bodyPr/>
                    <a:lstStyle/>
                    <a:p>
                      <a:endParaRPr lang="es-VE"/>
                    </a:p>
                  </a:txBody>
                  <a:tcPr/>
                </a:tc>
                <a:tc>
                  <a:txBody>
                    <a:bodyPr/>
                    <a:lstStyle/>
                    <a:p>
                      <a:pPr algn="l" fontAlgn="b"/>
                      <a:r>
                        <a:rPr lang="es-VE" sz="1200" b="0" i="0" u="none" strike="noStrike">
                          <a:solidFill>
                            <a:srgbClr val="000000"/>
                          </a:solidFill>
                          <a:latin typeface="Candara"/>
                        </a:rPr>
                        <a:t>problema, como, por ejemplo, para la localización de una avería.</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217552">
                <a:tc vMerge="1">
                  <a:txBody>
                    <a:bodyPr/>
                    <a:lstStyle/>
                    <a:p>
                      <a:endParaRPr lang="es-VE"/>
                    </a:p>
                  </a:txBody>
                  <a:tcPr/>
                </a:tc>
                <a:tc>
                  <a:txBody>
                    <a:bodyPr/>
                    <a:lstStyle/>
                    <a:p>
                      <a:pPr algn="l" fontAlgn="b"/>
                      <a:r>
                        <a:rPr lang="es-VE" sz="1200" b="0" i="0" u="none" strike="noStrike">
                          <a:solidFill>
                            <a:srgbClr val="000000"/>
                          </a:solidFill>
                          <a:latin typeface="Candara"/>
                        </a:rPr>
                        <a:t>■ Para casos en que se han utilizado gráficos de control por atributos,</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217552">
                <a:tc vMerge="1">
                  <a:txBody>
                    <a:bodyPr/>
                    <a:lstStyle/>
                    <a:p>
                      <a:endParaRPr lang="es-VE"/>
                    </a:p>
                  </a:txBody>
                  <a:tcPr/>
                </a:tc>
                <a:tc>
                  <a:txBody>
                    <a:bodyPr/>
                    <a:lstStyle/>
                    <a:p>
                      <a:pPr algn="l" fontAlgn="b"/>
                      <a:r>
                        <a:rPr lang="es-VE" sz="1200" b="0" i="0" u="none" strike="noStrike">
                          <a:solidFill>
                            <a:srgbClr val="000000"/>
                          </a:solidFill>
                          <a:latin typeface="Candara"/>
                        </a:rPr>
                        <a:t>pero el proceso se encuentra fuera de control o bajo control pero</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217552">
                <a:tc vMerge="1">
                  <a:txBody>
                    <a:bodyPr/>
                    <a:lstStyle/>
                    <a:p>
                      <a:endParaRPr lang="es-VE"/>
                    </a:p>
                  </a:txBody>
                  <a:tcPr/>
                </a:tc>
                <a:tc>
                  <a:txBody>
                    <a:bodyPr/>
                    <a:lstStyle/>
                    <a:p>
                      <a:pPr algn="l" fontAlgn="b"/>
                      <a:r>
                        <a:rPr lang="es-VE" sz="1200" b="0" i="0" u="none" strike="noStrike">
                          <a:solidFill>
                            <a:srgbClr val="000000"/>
                          </a:solidFill>
                          <a:latin typeface="Candara"/>
                        </a:rPr>
                        <a:t>con producción inaceptable.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217552">
                <a:tc vMerge="1">
                  <a:txBody>
                    <a:bodyPr/>
                    <a:lstStyle/>
                    <a:p>
                      <a:endParaRPr lang="es-VE"/>
                    </a:p>
                  </a:txBody>
                  <a:tcPr/>
                </a:tc>
                <a:tc>
                  <a:txBody>
                    <a:bodyPr/>
                    <a:lstStyle/>
                    <a:p>
                      <a:pPr algn="l" fontAlgn="b"/>
                      <a:r>
                        <a:rPr lang="es-VE" sz="1200" b="0" i="0" u="none" strike="noStrike">
                          <a:solidFill>
                            <a:srgbClr val="000000"/>
                          </a:solidFill>
                          <a:latin typeface="Candara"/>
                        </a:rPr>
                        <a:t>■ Situaciones en las que el operario debe decidir si ajusta o no el</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227912">
                <a:tc vMerge="1">
                  <a:txBody>
                    <a:bodyPr/>
                    <a:lstStyle/>
                    <a:p>
                      <a:endParaRPr lang="es-VE"/>
                    </a:p>
                  </a:txBody>
                  <a:tcPr/>
                </a:tc>
                <a:tc>
                  <a:txBody>
                    <a:bodyPr/>
                    <a:lstStyle/>
                    <a:p>
                      <a:pPr algn="l" fontAlgn="b"/>
                      <a:r>
                        <a:rPr lang="es-VE" sz="1200" b="0" i="0" u="none" strike="noStrike">
                          <a:solidFill>
                            <a:srgbClr val="000000"/>
                          </a:solidFill>
                          <a:latin typeface="Candara"/>
                        </a:rPr>
                        <a:t>proceso.</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17552">
                <a:tc rowSpan="3">
                  <a:txBody>
                    <a:bodyPr/>
                    <a:lstStyle/>
                    <a:p>
                      <a:pPr algn="ctr" fontAlgn="b"/>
                      <a:r>
                        <a:rPr lang="es-VE" sz="1200" b="1" i="0" u="none" strike="noStrike">
                          <a:solidFill>
                            <a:srgbClr val="000000"/>
                          </a:solidFill>
                          <a:latin typeface="Candara"/>
                        </a:rPr>
                        <a:t>Especificaciones</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l" fontAlgn="b"/>
                      <a:r>
                        <a:rPr lang="es-VE" sz="1200" b="0" i="0" u="none" strike="noStrike">
                          <a:solidFill>
                            <a:srgbClr val="000000"/>
                          </a:solidFill>
                          <a:latin typeface="Candara"/>
                        </a:rPr>
                        <a:t>■ Procesos con especificaciones muy estrechas, o que no las</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17552">
                <a:tc vMerge="1">
                  <a:txBody>
                    <a:bodyPr/>
                    <a:lstStyle/>
                    <a:p>
                      <a:endParaRPr lang="es-VE"/>
                    </a:p>
                  </a:txBody>
                  <a:tcPr/>
                </a:tc>
                <a:tc>
                  <a:txBody>
                    <a:bodyPr/>
                    <a:lstStyle/>
                    <a:p>
                      <a:pPr algn="l" fontAlgn="b"/>
                      <a:r>
                        <a:rPr lang="es-VE" sz="1200" b="0" i="0" u="none" strike="noStrike">
                          <a:solidFill>
                            <a:srgbClr val="000000"/>
                          </a:solidFill>
                          <a:latin typeface="Candara"/>
                        </a:rPr>
                        <a:t>cumplen u otros problemas de manufactura difíciles.</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227912">
                <a:tc vMerge="1">
                  <a:txBody>
                    <a:bodyPr/>
                    <a:lstStyle/>
                    <a:p>
                      <a:endParaRPr lang="es-VE"/>
                    </a:p>
                  </a:txBody>
                  <a:tcPr/>
                </a:tc>
                <a:tc>
                  <a:txBody>
                    <a:bodyPr/>
                    <a:lstStyle/>
                    <a:p>
                      <a:pPr algn="l" fontAlgn="b"/>
                      <a:r>
                        <a:rPr lang="es-VE" sz="1200" b="0" i="0" u="none" strike="noStrike">
                          <a:solidFill>
                            <a:srgbClr val="000000"/>
                          </a:solidFill>
                          <a:latin typeface="Candara"/>
                        </a:rPr>
                        <a:t>■ Cuando se requiere un cambio en las especificaciones del proceso.</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17552">
                <a:tc rowSpan="4">
                  <a:txBody>
                    <a:bodyPr/>
                    <a:lstStyle/>
                    <a:p>
                      <a:pPr algn="ctr" fontAlgn="b"/>
                      <a:r>
                        <a:rPr lang="es-VE" sz="1200" b="1" i="0" u="none" strike="noStrike">
                          <a:solidFill>
                            <a:srgbClr val="000000"/>
                          </a:solidFill>
                          <a:latin typeface="Candara"/>
                        </a:rPr>
                        <a:t>Otros</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l" fontAlgn="b"/>
                      <a:r>
                        <a:rPr lang="es-VE" sz="1200" b="0" i="0" u="none" strike="noStrike">
                          <a:solidFill>
                            <a:srgbClr val="000000"/>
                          </a:solidFill>
                          <a:latin typeface="Candara"/>
                        </a:rPr>
                        <a:t>■ Para casos en que se requieren pruebas destructivas.</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17552">
                <a:tc vMerge="1">
                  <a:txBody>
                    <a:bodyPr/>
                    <a:lstStyle/>
                    <a:p>
                      <a:endParaRPr lang="es-VE"/>
                    </a:p>
                  </a:txBody>
                  <a:tcPr/>
                </a:tc>
                <a:tc>
                  <a:txBody>
                    <a:bodyPr/>
                    <a:lstStyle/>
                    <a:p>
                      <a:pPr algn="l" fontAlgn="b"/>
                      <a:r>
                        <a:rPr lang="es-VE" sz="1200" b="0" i="0" u="none" strike="noStrike">
                          <a:solidFill>
                            <a:srgbClr val="000000"/>
                          </a:solidFill>
                          <a:latin typeface="Candara"/>
                        </a:rPr>
                        <a:t>■ Cuando es conveniente reducir al mínimo el muestreo para</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217552">
                <a:tc vMerge="1">
                  <a:txBody>
                    <a:bodyPr/>
                    <a:lstStyle/>
                    <a:p>
                      <a:endParaRPr lang="es-VE"/>
                    </a:p>
                  </a:txBody>
                  <a:tcPr/>
                </a:tc>
                <a:tc>
                  <a:txBody>
                    <a:bodyPr/>
                    <a:lstStyle/>
                    <a:p>
                      <a:pPr algn="l" fontAlgn="b"/>
                      <a:r>
                        <a:rPr lang="es-VE" sz="1200" b="0" i="0" u="none" strike="noStrike">
                          <a:solidFill>
                            <a:srgbClr val="000000"/>
                          </a:solidFill>
                          <a:latin typeface="Candara"/>
                        </a:rPr>
                        <a:t>aceptación u otras pruebas, siempre que el proceso se pueda</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227912">
                <a:tc vMerge="1">
                  <a:txBody>
                    <a:bodyPr/>
                    <a:lstStyle/>
                    <a:p>
                      <a:endParaRPr lang="es-VE"/>
                    </a:p>
                  </a:txBody>
                  <a:tcPr/>
                </a:tc>
                <a:tc>
                  <a:txBody>
                    <a:bodyPr/>
                    <a:lstStyle/>
                    <a:p>
                      <a:pPr algn="l" fontAlgn="b"/>
                      <a:r>
                        <a:rPr lang="es-VE" sz="1200" b="0" i="0" u="none" strike="noStrike" dirty="0">
                          <a:solidFill>
                            <a:srgbClr val="000000"/>
                          </a:solidFill>
                          <a:latin typeface="Candara"/>
                        </a:rPr>
                        <a:t>manejar bajo control.</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6386" name="Group 8"/>
          <p:cNvGrpSpPr>
            <a:grpSpLocks/>
          </p:cNvGrpSpPr>
          <p:nvPr/>
        </p:nvGrpSpPr>
        <p:grpSpPr bwMode="auto">
          <a:xfrm>
            <a:off x="179388" y="1125538"/>
            <a:ext cx="6670675" cy="5268912"/>
            <a:chOff x="39" y="746"/>
            <a:chExt cx="4202" cy="3319"/>
          </a:xfrm>
        </p:grpSpPr>
        <p:sp>
          <p:nvSpPr>
            <p:cNvPr id="16389"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6390"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6387" name="Rectangle 10"/>
          <p:cNvSpPr>
            <a:spLocks noChangeArrowheads="1"/>
          </p:cNvSpPr>
          <p:nvPr/>
        </p:nvSpPr>
        <p:spPr bwMode="auto">
          <a:xfrm>
            <a:off x="2071688" y="214290"/>
            <a:ext cx="6781800" cy="1631858"/>
          </a:xfrm>
          <a:prstGeom prst="rect">
            <a:avLst/>
          </a:prstGeom>
          <a:noFill/>
          <a:ln w="9525">
            <a:noFill/>
            <a:miter lim="800000"/>
            <a:headEnd/>
            <a:tailEnd/>
          </a:ln>
        </p:spPr>
        <p:txBody>
          <a:bodyPr wrap="square" lIns="92075" tIns="46038" rIns="92075" bIns="46038">
            <a:spAutoFit/>
          </a:bodyPr>
          <a:lstStyle/>
          <a:p>
            <a:pPr algn="ctr">
              <a:lnSpc>
                <a:spcPts val="4000"/>
              </a:lnSpc>
            </a:pPr>
            <a:r>
              <a:rPr lang="es-ES" sz="5000" b="1" i="1" dirty="0" smtClean="0">
                <a:latin typeface="Candara" pitchFamily="34" charset="0"/>
              </a:rPr>
              <a:t>Gráficos de Control por Atributos </a:t>
            </a:r>
            <a:endParaRPr lang="es-ES" sz="5000" b="1" i="1" dirty="0">
              <a:latin typeface="Candara" pitchFamily="34" charset="0"/>
            </a:endParaRPr>
          </a:p>
          <a:p>
            <a:pPr algn="ctr">
              <a:lnSpc>
                <a:spcPts val="4000"/>
              </a:lnSpc>
            </a:pPr>
            <a:endParaRPr lang="es-ES" sz="5000" b="1" i="1" dirty="0">
              <a:solidFill>
                <a:srgbClr val="6600CC"/>
              </a:solidFill>
              <a:latin typeface="Candara" pitchFamily="34" charset="0"/>
            </a:endParaRPr>
          </a:p>
        </p:txBody>
      </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7" name="6 Rectángulo"/>
          <p:cNvSpPr/>
          <p:nvPr/>
        </p:nvSpPr>
        <p:spPr>
          <a:xfrm>
            <a:off x="2571736" y="1334990"/>
            <a:ext cx="6215106" cy="2308324"/>
          </a:xfrm>
          <a:prstGeom prst="rect">
            <a:avLst/>
          </a:prstGeom>
        </p:spPr>
        <p:txBody>
          <a:bodyPr wrap="square">
            <a:spAutoFit/>
          </a:bodyPr>
          <a:lstStyle/>
          <a:p>
            <a:pPr algn="just"/>
            <a:r>
              <a:rPr lang="en-US" dirty="0"/>
              <a:t>Los </a:t>
            </a:r>
            <a:r>
              <a:rPr lang="en-US" dirty="0" err="1"/>
              <a:t>gráficos</a:t>
            </a:r>
            <a:r>
              <a:rPr lang="en-US" dirty="0"/>
              <a:t> de control </a:t>
            </a:r>
            <a:r>
              <a:rPr lang="en-US" dirty="0" err="1"/>
              <a:t>por</a:t>
            </a:r>
            <a:r>
              <a:rPr lang="en-US" dirty="0"/>
              <a:t> </a:t>
            </a:r>
            <a:r>
              <a:rPr lang="en-US" dirty="0" err="1"/>
              <a:t>atributos</a:t>
            </a:r>
            <a:r>
              <a:rPr lang="en-US" dirty="0"/>
              <a:t> se </a:t>
            </a:r>
            <a:r>
              <a:rPr lang="en-US" dirty="0" err="1"/>
              <a:t>utilizan</a:t>
            </a:r>
            <a:r>
              <a:rPr lang="en-US" dirty="0"/>
              <a:t> </a:t>
            </a:r>
            <a:r>
              <a:rPr lang="en-US" dirty="0" err="1"/>
              <a:t>para</a:t>
            </a:r>
            <a:r>
              <a:rPr lang="en-US" dirty="0"/>
              <a:t> </a:t>
            </a:r>
            <a:r>
              <a:rPr lang="en-US" dirty="0" err="1"/>
              <a:t>aquellas</a:t>
            </a:r>
            <a:r>
              <a:rPr lang="en-US" dirty="0"/>
              <a:t> </a:t>
            </a:r>
            <a:r>
              <a:rPr lang="en-US" dirty="0" err="1"/>
              <a:t>características</a:t>
            </a:r>
            <a:r>
              <a:rPr lang="en-US" dirty="0"/>
              <a:t> de </a:t>
            </a:r>
            <a:r>
              <a:rPr lang="en-US" dirty="0" err="1"/>
              <a:t>calidad</a:t>
            </a:r>
            <a:r>
              <a:rPr lang="en-US" dirty="0"/>
              <a:t> </a:t>
            </a:r>
            <a:r>
              <a:rPr lang="en-US" dirty="0" err="1" smtClean="0"/>
              <a:t>que</a:t>
            </a:r>
            <a:r>
              <a:rPr lang="en-US" dirty="0" smtClean="0"/>
              <a:t> </a:t>
            </a:r>
            <a:r>
              <a:rPr lang="es-ES" dirty="0" smtClean="0"/>
              <a:t>suponen </a:t>
            </a:r>
            <a:r>
              <a:rPr lang="es-ES" dirty="0"/>
              <a:t>una cualidad y por lo tanto, no son cuantificables</a:t>
            </a:r>
            <a:r>
              <a:rPr lang="es-ES" dirty="0" smtClean="0"/>
              <a:t>. Es decir se </a:t>
            </a:r>
            <a:r>
              <a:rPr lang="es-ES" dirty="0"/>
              <a:t>corresponden con los casos </a:t>
            </a:r>
            <a:r>
              <a:rPr lang="es-ES" dirty="0" smtClean="0"/>
              <a:t>en que </a:t>
            </a:r>
            <a:r>
              <a:rPr lang="es-ES" dirty="0"/>
              <a:t>la característica que se estudia no puede ser medida en una escala continua o de </a:t>
            </a:r>
            <a:r>
              <a:rPr lang="es-ES" dirty="0" smtClean="0"/>
              <a:t>una forma </a:t>
            </a:r>
            <a:r>
              <a:rPr lang="es-ES" dirty="0"/>
              <a:t>cuantitativa, sino que se indica si la unidad inspeccionada se adapta a </a:t>
            </a:r>
            <a:r>
              <a:rPr lang="es-ES" dirty="0" smtClean="0"/>
              <a:t>las </a:t>
            </a:r>
            <a:r>
              <a:rPr lang="es-VE" dirty="0" smtClean="0"/>
              <a:t>especificaciones</a:t>
            </a:r>
            <a:r>
              <a:rPr lang="en-US" dirty="0" smtClean="0"/>
              <a:t> establecidas.</a:t>
            </a:r>
            <a:endParaRPr lang="es-ES" dirty="0"/>
          </a:p>
        </p:txBody>
      </p:sp>
      <p:graphicFrame>
        <p:nvGraphicFramePr>
          <p:cNvPr id="8" name="7 Tabla"/>
          <p:cNvGraphicFramePr>
            <a:graphicFrameLocks noGrp="1"/>
          </p:cNvGraphicFramePr>
          <p:nvPr/>
        </p:nvGraphicFramePr>
        <p:xfrm>
          <a:off x="2690842" y="3826210"/>
          <a:ext cx="6096000" cy="2103120"/>
        </p:xfrm>
        <a:graphic>
          <a:graphicData uri="http://schemas.openxmlformats.org/drawingml/2006/table">
            <a:tbl>
              <a:tblPr firstRow="1" bandRow="1">
                <a:tableStyleId>{5C22544A-7EE6-4342-B048-85BDC9FD1C3A}</a:tableStyleId>
              </a:tblPr>
              <a:tblGrid>
                <a:gridCol w="2032000"/>
                <a:gridCol w="2032000"/>
                <a:gridCol w="2032000"/>
              </a:tblGrid>
              <a:tr h="142876">
                <a:tc>
                  <a:txBody>
                    <a:bodyPr/>
                    <a:lstStyle/>
                    <a:p>
                      <a:pPr algn="ctr"/>
                      <a:r>
                        <a:rPr lang="es-VE" sz="1200" b="1" i="1" baseline="0" dirty="0" smtClean="0">
                          <a:solidFill>
                            <a:schemeClr val="tx1"/>
                          </a:solidFill>
                          <a:latin typeface="Candara" pitchFamily="34" charset="0"/>
                        </a:rPr>
                        <a:t>Tipo de Gráfico</a:t>
                      </a:r>
                      <a:endParaRPr lang="es-VE" sz="1200" dirty="0">
                        <a:solidFill>
                          <a:schemeClr val="tx1"/>
                        </a:solidFill>
                        <a:latin typeface="Candara"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s-VE" sz="1200" b="1" i="1" baseline="0" dirty="0" smtClean="0">
                          <a:solidFill>
                            <a:schemeClr val="tx1"/>
                          </a:solidFill>
                          <a:latin typeface="Candara" pitchFamily="34" charset="0"/>
                        </a:rPr>
                        <a:t>Dato estadístico </a:t>
                      </a:r>
                      <a:endParaRPr lang="es-VE" sz="1200" dirty="0">
                        <a:solidFill>
                          <a:schemeClr val="tx1"/>
                        </a:solidFill>
                        <a:latin typeface="Candara"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s-VE" sz="1200" b="1" i="1" baseline="0" dirty="0" smtClean="0">
                          <a:solidFill>
                            <a:schemeClr val="tx1"/>
                          </a:solidFill>
                          <a:latin typeface="Candara" pitchFamily="34" charset="0"/>
                        </a:rPr>
                        <a:t>Aplicación</a:t>
                      </a:r>
                      <a:endParaRPr lang="es-VE" sz="1200" dirty="0">
                        <a:solidFill>
                          <a:schemeClr val="tx1"/>
                        </a:solidFill>
                        <a:latin typeface="Candara"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r>
              <a:tr h="370840">
                <a:tc>
                  <a:txBody>
                    <a:bodyPr/>
                    <a:lstStyle/>
                    <a:p>
                      <a:pPr algn="l"/>
                      <a:r>
                        <a:rPr lang="es-VE" sz="1200" b="1" baseline="0" dirty="0" smtClean="0">
                          <a:latin typeface="Candara" pitchFamily="34" charset="0"/>
                        </a:rPr>
                        <a:t>Gráfico p</a:t>
                      </a:r>
                      <a:endParaRPr lang="es-VE" sz="1200" dirty="0">
                        <a:latin typeface="Candara"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s-VE" sz="1200" b="1" baseline="0" dirty="0" smtClean="0">
                          <a:latin typeface="Candara" pitchFamily="34" charset="0"/>
                        </a:rPr>
                        <a:t>Proporción de elementos</a:t>
                      </a:r>
                    </a:p>
                    <a:p>
                      <a:pPr algn="l"/>
                      <a:r>
                        <a:rPr lang="es-VE" sz="1200" baseline="0" dirty="0" smtClean="0">
                          <a:latin typeface="Candara" pitchFamily="34" charset="0"/>
                        </a:rPr>
                        <a:t>defectuosos o disconformes.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s-VE" sz="1200" baseline="0" dirty="0" smtClean="0">
                          <a:latin typeface="Candara" pitchFamily="34" charset="0"/>
                        </a:rPr>
                        <a:t>Refleja gráficamente el número de unidades defectuosas en muestras de</a:t>
                      </a:r>
                    </a:p>
                    <a:p>
                      <a:pPr algn="just"/>
                      <a:r>
                        <a:rPr lang="es-VE" sz="1200" baseline="0" dirty="0" smtClean="0">
                          <a:latin typeface="Candara" pitchFamily="34" charset="0"/>
                        </a:rPr>
                        <a:t>tamaño fijo o variable, dando la fracción defectuosa.</a:t>
                      </a:r>
                      <a:endParaRPr lang="es-VE" sz="1200" dirty="0">
                        <a:latin typeface="Candara"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l"/>
                      <a:r>
                        <a:rPr lang="es-VE" sz="1200" b="1" baseline="0" dirty="0" smtClean="0">
                          <a:latin typeface="Candara" pitchFamily="34" charset="0"/>
                        </a:rPr>
                        <a:t>Gráfico </a:t>
                      </a:r>
                      <a:r>
                        <a:rPr lang="es-VE" sz="1200" b="1" baseline="0" dirty="0" err="1" smtClean="0">
                          <a:latin typeface="Candara" pitchFamily="34" charset="0"/>
                        </a:rPr>
                        <a:t>np</a:t>
                      </a:r>
                      <a:endParaRPr lang="es-VE" sz="1200" dirty="0">
                        <a:latin typeface="Candara"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s-VE" sz="1200" b="1" baseline="0" dirty="0" smtClean="0">
                          <a:latin typeface="Candara" pitchFamily="34" charset="0"/>
                        </a:rPr>
                        <a:t>Número de elementos</a:t>
                      </a:r>
                    </a:p>
                    <a:p>
                      <a:pPr algn="l"/>
                      <a:r>
                        <a:rPr lang="es-VE" sz="1200" baseline="0" dirty="0" smtClean="0">
                          <a:latin typeface="Candara" pitchFamily="34" charset="0"/>
                        </a:rPr>
                        <a:t>defectuosos o disconformes.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s-VE" sz="1200" baseline="0" dirty="0" smtClean="0">
                          <a:latin typeface="Candara" pitchFamily="34" charset="0"/>
                        </a:rPr>
                        <a:t>Refleja el número de unidades defectuosas en muestras de tamaño fijo.</a:t>
                      </a:r>
                      <a:endParaRPr lang="es-VE" sz="1200" dirty="0">
                        <a:latin typeface="Candara"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7410" name="Group 8"/>
          <p:cNvGrpSpPr>
            <a:grpSpLocks/>
          </p:cNvGrpSpPr>
          <p:nvPr/>
        </p:nvGrpSpPr>
        <p:grpSpPr bwMode="auto">
          <a:xfrm>
            <a:off x="179388" y="1125538"/>
            <a:ext cx="6670675" cy="5268912"/>
            <a:chOff x="39" y="746"/>
            <a:chExt cx="4202" cy="3319"/>
          </a:xfrm>
        </p:grpSpPr>
        <p:sp>
          <p:nvSpPr>
            <p:cNvPr id="17413"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7414"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graphicFrame>
        <p:nvGraphicFramePr>
          <p:cNvPr id="7" name="6 Tabla"/>
          <p:cNvGraphicFramePr>
            <a:graphicFrameLocks noGrp="1"/>
          </p:cNvGraphicFramePr>
          <p:nvPr/>
        </p:nvGraphicFramePr>
        <p:xfrm>
          <a:off x="2714612" y="2214554"/>
          <a:ext cx="6096000" cy="2565400"/>
        </p:xfrm>
        <a:graphic>
          <a:graphicData uri="http://schemas.openxmlformats.org/drawingml/2006/table">
            <a:tbl>
              <a:tblPr firstRow="1" bandRow="1">
                <a:tableStyleId>{91EBBBCC-DAD2-459C-BE2E-F6DE35CF9A28}</a:tableStyleId>
              </a:tblPr>
              <a:tblGrid>
                <a:gridCol w="2032000"/>
                <a:gridCol w="2032000"/>
                <a:gridCol w="2032000"/>
              </a:tblGrid>
              <a:tr h="370840">
                <a:tc>
                  <a:txBody>
                    <a:bodyPr/>
                    <a:lstStyle/>
                    <a:p>
                      <a:pPr algn="ctr"/>
                      <a:r>
                        <a:rPr lang="es-VE" sz="1200" baseline="0" dirty="0" smtClean="0">
                          <a:solidFill>
                            <a:schemeClr val="tx1"/>
                          </a:solidFill>
                          <a:latin typeface="Candara" pitchFamily="34" charset="0"/>
                        </a:rPr>
                        <a:t>Tipo de Gráfico</a:t>
                      </a:r>
                      <a:endParaRPr lang="es-VE" sz="1200" dirty="0">
                        <a:solidFill>
                          <a:schemeClr val="tx1"/>
                        </a:solidFill>
                        <a:latin typeface="Candar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a:r>
                        <a:rPr lang="es-VE" sz="1200" baseline="0" dirty="0" smtClean="0">
                          <a:solidFill>
                            <a:schemeClr val="tx1"/>
                          </a:solidFill>
                          <a:latin typeface="Candara" pitchFamily="34" charset="0"/>
                        </a:rPr>
                        <a:t>Dato estadístico </a:t>
                      </a:r>
                      <a:endParaRPr lang="es-VE" sz="1200" dirty="0">
                        <a:solidFill>
                          <a:schemeClr val="tx1"/>
                        </a:solidFill>
                        <a:latin typeface="Candar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a:r>
                        <a:rPr lang="es-VE" sz="1200" baseline="0" dirty="0" smtClean="0">
                          <a:solidFill>
                            <a:schemeClr val="tx1"/>
                          </a:solidFill>
                          <a:latin typeface="Candara" pitchFamily="34" charset="0"/>
                        </a:rPr>
                        <a:t>Aplicación</a:t>
                      </a:r>
                      <a:endParaRPr lang="es-VE" sz="1200" dirty="0">
                        <a:solidFill>
                          <a:schemeClr val="tx1"/>
                        </a:solidFill>
                        <a:latin typeface="Candara"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r>
              <a:tr h="370840">
                <a:tc>
                  <a:txBody>
                    <a:bodyPr/>
                    <a:lstStyle/>
                    <a:p>
                      <a:pPr algn="l"/>
                      <a:r>
                        <a:rPr lang="pt-BR" sz="1200" b="1" baseline="0" dirty="0" smtClean="0">
                          <a:latin typeface="Candara" pitchFamily="34" charset="0"/>
                        </a:rPr>
                        <a:t>Gráfico c</a:t>
                      </a:r>
                      <a:endParaRPr lang="es-VE" sz="1200" dirty="0">
                        <a:latin typeface="Candara"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pt-BR" sz="1200" b="1" baseline="0" dirty="0" smtClean="0">
                          <a:latin typeface="Candara" pitchFamily="34" charset="0"/>
                        </a:rPr>
                        <a:t>Número total de </a:t>
                      </a:r>
                      <a:r>
                        <a:rPr lang="pt-BR" sz="1200" b="1" baseline="0" dirty="0" err="1" smtClean="0">
                          <a:latin typeface="Candara" pitchFamily="34" charset="0"/>
                        </a:rPr>
                        <a:t>defectos</a:t>
                      </a:r>
                      <a:r>
                        <a:rPr lang="pt-BR" sz="1200" b="1" baseline="0" dirty="0" smtClean="0">
                          <a:latin typeface="Candara" pitchFamily="34" charset="0"/>
                        </a:rPr>
                        <a:t> o</a:t>
                      </a:r>
                    </a:p>
                    <a:p>
                      <a:pPr algn="l"/>
                      <a:r>
                        <a:rPr lang="es-VE" sz="1200" baseline="0" dirty="0" smtClean="0">
                          <a:latin typeface="Candara" pitchFamily="34" charset="0"/>
                        </a:rPr>
                        <a:t>disconformidades.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s-VE" sz="1200" baseline="0" dirty="0" smtClean="0">
                          <a:latin typeface="Candara" pitchFamily="34" charset="0"/>
                        </a:rPr>
                        <a:t>Refleja gráficamente el número de defectos aparecidos en un producto de tamaño fijado o unidad previamente definida sobre un cierto período de tiempo.</a:t>
                      </a:r>
                      <a:endParaRPr lang="es-VE" sz="1200" dirty="0">
                        <a:latin typeface="Candara"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l"/>
                      <a:r>
                        <a:rPr lang="es-VE" sz="1200" b="1" baseline="0" dirty="0" smtClean="0">
                          <a:latin typeface="Candara" pitchFamily="34" charset="0"/>
                        </a:rPr>
                        <a:t>Gráfico 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s-VE" sz="1200" baseline="0" dirty="0" smtClean="0">
                          <a:latin typeface="Candara" pitchFamily="34" charset="0"/>
                        </a:rPr>
                        <a:t>Proporción de defectos o disconformidades, dando el</a:t>
                      </a:r>
                    </a:p>
                    <a:p>
                      <a:pPr algn="l"/>
                      <a:r>
                        <a:rPr lang="es-VE" sz="1200" baseline="0" dirty="0" smtClean="0">
                          <a:latin typeface="Candara" pitchFamily="34" charset="0"/>
                        </a:rPr>
                        <a:t>número de ellos por unidad</a:t>
                      </a:r>
                    </a:p>
                    <a:p>
                      <a:pPr algn="l"/>
                      <a:r>
                        <a:rPr lang="es-VE" sz="1200" baseline="0" dirty="0" smtClean="0">
                          <a:latin typeface="Candara" pitchFamily="34" charset="0"/>
                        </a:rPr>
                        <a:t>inspeccionada.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s-VE" sz="1200" baseline="0" dirty="0" smtClean="0">
                          <a:latin typeface="Candara" pitchFamily="34" charset="0"/>
                        </a:rPr>
                        <a:t>Refleja el número de defectos que aparecen en un producto de tamaño variable sobre un período de tiempo.</a:t>
                      </a:r>
                      <a:endParaRPr lang="es-VE" sz="1200" dirty="0">
                        <a:latin typeface="Candara"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8" name="Rectangle 10"/>
          <p:cNvSpPr>
            <a:spLocks noChangeArrowheads="1"/>
          </p:cNvSpPr>
          <p:nvPr/>
        </p:nvSpPr>
        <p:spPr bwMode="auto">
          <a:xfrm>
            <a:off x="2071688" y="214290"/>
            <a:ext cx="6781800" cy="1631858"/>
          </a:xfrm>
          <a:prstGeom prst="rect">
            <a:avLst/>
          </a:prstGeom>
          <a:noFill/>
          <a:ln w="9525">
            <a:noFill/>
            <a:miter lim="800000"/>
            <a:headEnd/>
            <a:tailEnd/>
          </a:ln>
        </p:spPr>
        <p:txBody>
          <a:bodyPr wrap="square" lIns="92075" tIns="46038" rIns="92075" bIns="46038">
            <a:spAutoFit/>
          </a:bodyPr>
          <a:lstStyle/>
          <a:p>
            <a:pPr algn="ctr">
              <a:lnSpc>
                <a:spcPts val="4000"/>
              </a:lnSpc>
            </a:pPr>
            <a:r>
              <a:rPr lang="es-ES" sz="5000" b="1" i="1" dirty="0" smtClean="0">
                <a:latin typeface="Candara" pitchFamily="34" charset="0"/>
              </a:rPr>
              <a:t>Gráficos de Control por Atributos </a:t>
            </a:r>
            <a:endParaRPr lang="es-ES" sz="5000" b="1" i="1" dirty="0">
              <a:latin typeface="Candara" pitchFamily="34" charset="0"/>
            </a:endParaRPr>
          </a:p>
          <a:p>
            <a:pPr algn="ctr">
              <a:lnSpc>
                <a:spcPts val="4000"/>
              </a:lnSpc>
            </a:pPr>
            <a:endParaRPr lang="es-ES" sz="5000" b="1" i="1" dirty="0">
              <a:solidFill>
                <a:srgbClr val="6600CC"/>
              </a:solidFill>
              <a:latin typeface="Candara"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8"/>
          <p:cNvGrpSpPr>
            <a:grpSpLocks/>
          </p:cNvGrpSpPr>
          <p:nvPr/>
        </p:nvGrpSpPr>
        <p:grpSpPr bwMode="auto">
          <a:xfrm>
            <a:off x="179388" y="1125538"/>
            <a:ext cx="6670675" cy="5268912"/>
            <a:chOff x="39" y="746"/>
            <a:chExt cx="4202" cy="3319"/>
          </a:xfrm>
        </p:grpSpPr>
        <p:sp>
          <p:nvSpPr>
            <p:cNvPr id="17413"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7414"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8" name="Rectangle 10"/>
          <p:cNvSpPr>
            <a:spLocks noChangeArrowheads="1"/>
          </p:cNvSpPr>
          <p:nvPr/>
        </p:nvSpPr>
        <p:spPr bwMode="auto">
          <a:xfrm>
            <a:off x="2071688" y="214290"/>
            <a:ext cx="6781800" cy="2185856"/>
          </a:xfrm>
          <a:prstGeom prst="rect">
            <a:avLst/>
          </a:prstGeom>
          <a:noFill/>
          <a:ln w="9525">
            <a:noFill/>
            <a:miter lim="800000"/>
            <a:headEnd/>
            <a:tailEnd/>
          </a:ln>
        </p:spPr>
        <p:txBody>
          <a:bodyPr wrap="square" lIns="92075" tIns="46038" rIns="92075" bIns="46038">
            <a:spAutoFit/>
          </a:bodyPr>
          <a:lstStyle/>
          <a:p>
            <a:pPr algn="ctr">
              <a:lnSpc>
                <a:spcPts val="4000"/>
              </a:lnSpc>
            </a:pPr>
            <a:r>
              <a:rPr lang="es-ES" sz="5000" b="1" i="1" dirty="0" smtClean="0">
                <a:latin typeface="Candara" pitchFamily="34" charset="0"/>
              </a:rPr>
              <a:t>Ventajas de Uso de Gráficos de Control por Atributos </a:t>
            </a:r>
            <a:endParaRPr lang="es-ES" sz="5000" b="1" i="1" dirty="0">
              <a:latin typeface="Candara" pitchFamily="34" charset="0"/>
            </a:endParaRPr>
          </a:p>
          <a:p>
            <a:pPr algn="ctr">
              <a:lnSpc>
                <a:spcPts val="4000"/>
              </a:lnSpc>
            </a:pPr>
            <a:endParaRPr lang="es-ES" sz="5000" b="1" i="1" dirty="0">
              <a:solidFill>
                <a:srgbClr val="6600CC"/>
              </a:solidFill>
              <a:latin typeface="Candara" pitchFamily="34" charset="0"/>
            </a:endParaRPr>
          </a:p>
        </p:txBody>
      </p:sp>
      <p:sp>
        <p:nvSpPr>
          <p:cNvPr id="9" name="8 Rectángulo"/>
          <p:cNvSpPr>
            <a:spLocks noChangeArrowheads="1"/>
          </p:cNvSpPr>
          <p:nvPr/>
        </p:nvSpPr>
        <p:spPr bwMode="auto">
          <a:xfrm>
            <a:off x="2643174" y="1877408"/>
            <a:ext cx="5976937" cy="4524315"/>
          </a:xfrm>
          <a:prstGeom prst="rect">
            <a:avLst/>
          </a:prstGeom>
          <a:noFill/>
          <a:ln w="9525">
            <a:noFill/>
            <a:miter lim="800000"/>
            <a:headEnd/>
            <a:tailEnd/>
          </a:ln>
        </p:spPr>
        <p:txBody>
          <a:bodyPr wrap="square">
            <a:spAutoFit/>
          </a:bodyPr>
          <a:lstStyle/>
          <a:p>
            <a:pPr algn="just">
              <a:buFont typeface="Arial" pitchFamily="34" charset="0"/>
              <a:buChar char="•"/>
            </a:pPr>
            <a:r>
              <a:rPr lang="es-VE" dirty="0">
                <a:latin typeface="Candara" pitchFamily="34" charset="0"/>
              </a:rPr>
              <a:t> </a:t>
            </a:r>
            <a:r>
              <a:rPr lang="es-VE" dirty="0" smtClean="0"/>
              <a:t>Hacen </a:t>
            </a:r>
            <a:r>
              <a:rPr lang="es-VE" dirty="0"/>
              <a:t>posible considerar varias características de calidad al mismo tiempo </a:t>
            </a:r>
            <a:r>
              <a:rPr lang="es-VE" dirty="0" smtClean="0"/>
              <a:t>y clasificar </a:t>
            </a:r>
            <a:r>
              <a:rPr lang="es-VE" dirty="0"/>
              <a:t>el artículo como no conforme si no satisface la especificación de </a:t>
            </a:r>
            <a:r>
              <a:rPr lang="es-VE" dirty="0" smtClean="0"/>
              <a:t>cualquier característica.</a:t>
            </a:r>
          </a:p>
          <a:p>
            <a:pPr algn="just">
              <a:buFont typeface="Arial" pitchFamily="34" charset="0"/>
              <a:buChar char="•"/>
            </a:pPr>
            <a:endParaRPr lang="es-VE" dirty="0" smtClean="0"/>
          </a:p>
          <a:p>
            <a:pPr algn="just">
              <a:buFont typeface="Arial" pitchFamily="34" charset="0"/>
              <a:buChar char="•"/>
            </a:pPr>
            <a:r>
              <a:rPr lang="es-VE" dirty="0" smtClean="0"/>
              <a:t> Mediante </a:t>
            </a:r>
            <a:r>
              <a:rPr lang="es-VE" dirty="0"/>
              <a:t>la inspección por atributos pueden evitarse mediciones costosas </a:t>
            </a:r>
            <a:r>
              <a:rPr lang="es-VE" dirty="0" smtClean="0"/>
              <a:t>en recursos </a:t>
            </a:r>
            <a:r>
              <a:rPr lang="es-VE" dirty="0"/>
              <a:t>y tiempo</a:t>
            </a:r>
            <a:r>
              <a:rPr lang="es-VE" dirty="0" smtClean="0"/>
              <a:t>.</a:t>
            </a:r>
          </a:p>
          <a:p>
            <a:pPr algn="just">
              <a:buFont typeface="Arial" pitchFamily="34" charset="0"/>
              <a:buChar char="•"/>
            </a:pPr>
            <a:endParaRPr lang="es-VE" dirty="0"/>
          </a:p>
          <a:p>
            <a:pPr algn="just">
              <a:buFont typeface="Arial" pitchFamily="34" charset="0"/>
              <a:buChar char="•"/>
            </a:pPr>
            <a:r>
              <a:rPr lang="es-VE" dirty="0"/>
              <a:t> </a:t>
            </a:r>
            <a:r>
              <a:rPr lang="es-VE" dirty="0" smtClean="0"/>
              <a:t>La </a:t>
            </a:r>
            <a:r>
              <a:rPr lang="es-VE" dirty="0"/>
              <a:t>toma de datos es más simple que en los gráficos por variables</a:t>
            </a:r>
            <a:r>
              <a:rPr lang="es-VE" dirty="0" smtClean="0"/>
              <a:t>.</a:t>
            </a:r>
          </a:p>
          <a:p>
            <a:pPr algn="just">
              <a:buFont typeface="Arial" pitchFamily="34" charset="0"/>
              <a:buChar char="•"/>
            </a:pPr>
            <a:endParaRPr lang="es-VE" dirty="0"/>
          </a:p>
          <a:p>
            <a:pPr algn="just">
              <a:buFont typeface="Arial" pitchFamily="34" charset="0"/>
              <a:buChar char="•"/>
            </a:pPr>
            <a:r>
              <a:rPr lang="es-VE" dirty="0"/>
              <a:t> </a:t>
            </a:r>
            <a:r>
              <a:rPr lang="es-VE" dirty="0" smtClean="0"/>
              <a:t>Estos </a:t>
            </a:r>
            <a:r>
              <a:rPr lang="es-VE" dirty="0"/>
              <a:t>gráficos distinguen entre causas comunes y especiales, pero tienen </a:t>
            </a:r>
            <a:r>
              <a:rPr lang="es-VE" dirty="0" smtClean="0"/>
              <a:t>el inconveniente </a:t>
            </a:r>
            <a:r>
              <a:rPr lang="es-VE" dirty="0"/>
              <a:t>de no avisar si se producen cambios adversos en el proceso. Por </a:t>
            </a:r>
            <a:r>
              <a:rPr lang="es-VE" dirty="0" smtClean="0"/>
              <a:t>ello, no </a:t>
            </a:r>
            <a:r>
              <a:rPr lang="es-VE" dirty="0"/>
              <a:t>evitan un mayor número de </a:t>
            </a:r>
            <a:r>
              <a:rPr lang="es-VE" dirty="0" smtClean="0"/>
              <a:t>unidades defectuosas </a:t>
            </a:r>
            <a:r>
              <a:rPr lang="es-VE" dirty="0"/>
              <a:t>en el proceso</a:t>
            </a:r>
            <a:r>
              <a:rPr lang="es-VE" dirty="0" smtClean="0"/>
              <a:t>.</a:t>
            </a:r>
            <a:endParaRPr lang="es-VE" dirty="0">
              <a:latin typeface="Candara"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8"/>
          <p:cNvGrpSpPr>
            <a:grpSpLocks/>
          </p:cNvGrpSpPr>
          <p:nvPr/>
        </p:nvGrpSpPr>
        <p:grpSpPr bwMode="auto">
          <a:xfrm>
            <a:off x="179388" y="1125538"/>
            <a:ext cx="6670675" cy="5268912"/>
            <a:chOff x="39" y="746"/>
            <a:chExt cx="4202" cy="3319"/>
          </a:xfrm>
        </p:grpSpPr>
        <p:sp>
          <p:nvSpPr>
            <p:cNvPr id="17413"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7414"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8" name="Rectangle 10"/>
          <p:cNvSpPr>
            <a:spLocks noChangeArrowheads="1"/>
          </p:cNvSpPr>
          <p:nvPr/>
        </p:nvSpPr>
        <p:spPr bwMode="auto">
          <a:xfrm>
            <a:off x="2071688" y="214290"/>
            <a:ext cx="6781800" cy="1631858"/>
          </a:xfrm>
          <a:prstGeom prst="rect">
            <a:avLst/>
          </a:prstGeom>
          <a:noFill/>
          <a:ln w="9525">
            <a:noFill/>
            <a:miter lim="800000"/>
            <a:headEnd/>
            <a:tailEnd/>
          </a:ln>
        </p:spPr>
        <p:txBody>
          <a:bodyPr wrap="square" lIns="92075" tIns="46038" rIns="92075" bIns="46038">
            <a:spAutoFit/>
          </a:bodyPr>
          <a:lstStyle/>
          <a:p>
            <a:pPr algn="ctr">
              <a:lnSpc>
                <a:spcPts val="4000"/>
              </a:lnSpc>
            </a:pPr>
            <a:r>
              <a:rPr lang="es-ES" sz="5000" b="1" i="1" dirty="0" smtClean="0">
                <a:latin typeface="Candara" pitchFamily="34" charset="0"/>
              </a:rPr>
              <a:t>Uso de Gráficos de Control por Atributos </a:t>
            </a:r>
            <a:endParaRPr lang="es-ES" sz="5000" b="1" i="1" dirty="0">
              <a:latin typeface="Candara" pitchFamily="34" charset="0"/>
            </a:endParaRPr>
          </a:p>
          <a:p>
            <a:pPr algn="ctr">
              <a:lnSpc>
                <a:spcPts val="4000"/>
              </a:lnSpc>
            </a:pPr>
            <a:endParaRPr lang="es-ES" sz="5000" b="1" i="1" dirty="0">
              <a:solidFill>
                <a:srgbClr val="6600CC"/>
              </a:solidFill>
              <a:latin typeface="Candara" pitchFamily="34" charset="0"/>
            </a:endParaRPr>
          </a:p>
        </p:txBody>
      </p:sp>
      <p:sp>
        <p:nvSpPr>
          <p:cNvPr id="9" name="8 Rectángulo"/>
          <p:cNvSpPr>
            <a:spLocks noChangeArrowheads="1"/>
          </p:cNvSpPr>
          <p:nvPr/>
        </p:nvSpPr>
        <p:spPr bwMode="auto">
          <a:xfrm>
            <a:off x="2643174" y="1643050"/>
            <a:ext cx="5976937" cy="3970318"/>
          </a:xfrm>
          <a:prstGeom prst="rect">
            <a:avLst/>
          </a:prstGeom>
          <a:noFill/>
          <a:ln w="9525">
            <a:noFill/>
            <a:miter lim="800000"/>
            <a:headEnd/>
            <a:tailEnd/>
          </a:ln>
        </p:spPr>
        <p:txBody>
          <a:bodyPr wrap="square">
            <a:spAutoFit/>
          </a:bodyPr>
          <a:lstStyle/>
          <a:p>
            <a:pPr algn="just"/>
            <a:r>
              <a:rPr lang="es-VE" dirty="0">
                <a:latin typeface="Candara" pitchFamily="34" charset="0"/>
              </a:rPr>
              <a:t> Los gráficos de control por atributos son recomendables en</a:t>
            </a:r>
            <a:r>
              <a:rPr lang="es-VE" dirty="0" smtClean="0">
                <a:latin typeface="Candara" pitchFamily="34" charset="0"/>
              </a:rPr>
              <a:t>:</a:t>
            </a:r>
          </a:p>
          <a:p>
            <a:pPr algn="just"/>
            <a:endParaRPr lang="es-VE" dirty="0">
              <a:latin typeface="Candara" pitchFamily="34" charset="0"/>
            </a:endParaRPr>
          </a:p>
          <a:p>
            <a:pPr algn="just">
              <a:buFont typeface="Arial" pitchFamily="34" charset="0"/>
              <a:buChar char="•"/>
            </a:pPr>
            <a:r>
              <a:rPr lang="es-VE" dirty="0" smtClean="0">
                <a:latin typeface="Candara" pitchFamily="34" charset="0"/>
              </a:rPr>
              <a:t>Procesos </a:t>
            </a:r>
            <a:r>
              <a:rPr lang="es-VE" dirty="0">
                <a:latin typeface="Candara" pitchFamily="34" charset="0"/>
              </a:rPr>
              <a:t>que tienen recogidos datos históricos y lo único que se requiere es organizarlos</a:t>
            </a:r>
            <a:r>
              <a:rPr lang="es-VE" dirty="0" smtClean="0">
                <a:latin typeface="Candara" pitchFamily="34" charset="0"/>
              </a:rPr>
              <a:t>.</a:t>
            </a:r>
          </a:p>
          <a:p>
            <a:pPr algn="just">
              <a:buFont typeface="Arial" pitchFamily="34" charset="0"/>
              <a:buChar char="•"/>
            </a:pPr>
            <a:endParaRPr lang="es-VE" dirty="0">
              <a:latin typeface="Candara" pitchFamily="34" charset="0"/>
            </a:endParaRPr>
          </a:p>
          <a:p>
            <a:pPr algn="just">
              <a:buFont typeface="Arial" pitchFamily="34" charset="0"/>
              <a:buChar char="•"/>
            </a:pPr>
            <a:r>
              <a:rPr lang="es-VE" dirty="0" smtClean="0">
                <a:latin typeface="Candara" pitchFamily="34" charset="0"/>
              </a:rPr>
              <a:t>Procesos </a:t>
            </a:r>
            <a:r>
              <a:rPr lang="es-VE" dirty="0">
                <a:latin typeface="Candara" pitchFamily="34" charset="0"/>
              </a:rPr>
              <a:t>cuyas características, o sólo pueden ser evaluadas por atributos o su medición </a:t>
            </a:r>
            <a:r>
              <a:rPr lang="es-VE" dirty="0" smtClean="0">
                <a:latin typeface="Candara" pitchFamily="34" charset="0"/>
              </a:rPr>
              <a:t>es muy </a:t>
            </a:r>
            <a:r>
              <a:rPr lang="es-VE" dirty="0">
                <a:latin typeface="Candara" pitchFamily="34" charset="0"/>
              </a:rPr>
              <a:t>costosa</a:t>
            </a:r>
            <a:r>
              <a:rPr lang="es-VE" dirty="0" smtClean="0">
                <a:latin typeface="Candara" pitchFamily="34" charset="0"/>
              </a:rPr>
              <a:t>.</a:t>
            </a:r>
          </a:p>
          <a:p>
            <a:pPr algn="just">
              <a:buFont typeface="Arial" pitchFamily="34" charset="0"/>
              <a:buChar char="•"/>
            </a:pPr>
            <a:endParaRPr lang="es-VE" dirty="0">
              <a:latin typeface="Candara" pitchFamily="34" charset="0"/>
            </a:endParaRPr>
          </a:p>
          <a:p>
            <a:pPr algn="just">
              <a:buFont typeface="Arial" pitchFamily="34" charset="0"/>
              <a:buChar char="•"/>
            </a:pPr>
            <a:r>
              <a:rPr lang="es-VE" dirty="0" smtClean="0">
                <a:latin typeface="Candara" pitchFamily="34" charset="0"/>
              </a:rPr>
              <a:t>Procesos </a:t>
            </a:r>
            <a:r>
              <a:rPr lang="es-VE" dirty="0">
                <a:latin typeface="Candara" pitchFamily="34" charset="0"/>
              </a:rPr>
              <a:t>administrativos</a:t>
            </a:r>
            <a:r>
              <a:rPr lang="es-VE" dirty="0" smtClean="0">
                <a:latin typeface="Candara" pitchFamily="34" charset="0"/>
              </a:rPr>
              <a:t>.</a:t>
            </a:r>
          </a:p>
          <a:p>
            <a:pPr algn="just"/>
            <a:endParaRPr lang="es-VE" dirty="0">
              <a:latin typeface="Candara" pitchFamily="34" charset="0"/>
            </a:endParaRPr>
          </a:p>
          <a:p>
            <a:pPr algn="just"/>
            <a:r>
              <a:rPr lang="es-VE" dirty="0">
                <a:latin typeface="Candara" pitchFamily="34" charset="0"/>
              </a:rPr>
              <a:t>En general, los gráficos de control por atributos son utilizados para la mejora de </a:t>
            </a:r>
            <a:r>
              <a:rPr lang="es-VE" dirty="0" smtClean="0">
                <a:latin typeface="Candara" pitchFamily="34" charset="0"/>
              </a:rPr>
              <a:t>procesos que </a:t>
            </a:r>
            <a:r>
              <a:rPr lang="es-VE" dirty="0">
                <a:latin typeface="Candara" pitchFamily="34" charset="0"/>
              </a:rPr>
              <a:t>producen un número muy alto de unidades defectuosas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8"/>
          <p:cNvGrpSpPr>
            <a:grpSpLocks/>
          </p:cNvGrpSpPr>
          <p:nvPr/>
        </p:nvGrpSpPr>
        <p:grpSpPr bwMode="auto">
          <a:xfrm>
            <a:off x="179388" y="1125538"/>
            <a:ext cx="6670675" cy="5268912"/>
            <a:chOff x="39" y="746"/>
            <a:chExt cx="4202" cy="3319"/>
          </a:xfrm>
        </p:grpSpPr>
        <p:sp>
          <p:nvSpPr>
            <p:cNvPr id="17413"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7414"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8" name="Rectangle 10"/>
          <p:cNvSpPr>
            <a:spLocks noChangeArrowheads="1"/>
          </p:cNvSpPr>
          <p:nvPr/>
        </p:nvSpPr>
        <p:spPr bwMode="auto">
          <a:xfrm>
            <a:off x="2071688" y="214290"/>
            <a:ext cx="6781800" cy="646973"/>
          </a:xfrm>
          <a:prstGeom prst="rect">
            <a:avLst/>
          </a:prstGeom>
          <a:noFill/>
          <a:ln w="9525">
            <a:noFill/>
            <a:miter lim="800000"/>
            <a:headEnd/>
            <a:tailEnd/>
          </a:ln>
        </p:spPr>
        <p:txBody>
          <a:bodyPr wrap="square" lIns="92075" tIns="46038" rIns="92075" bIns="46038">
            <a:spAutoFit/>
          </a:bodyPr>
          <a:lstStyle/>
          <a:p>
            <a:pPr algn="ctr">
              <a:lnSpc>
                <a:spcPts val="4000"/>
              </a:lnSpc>
            </a:pPr>
            <a:r>
              <a:rPr lang="es-ES" sz="5000" b="1" i="1" dirty="0" smtClean="0">
                <a:latin typeface="Candara" pitchFamily="34" charset="0"/>
              </a:rPr>
              <a:t>Muestreo de Aceptación </a:t>
            </a:r>
          </a:p>
        </p:txBody>
      </p:sp>
      <p:sp>
        <p:nvSpPr>
          <p:cNvPr id="9" name="8 Rectángulo"/>
          <p:cNvSpPr>
            <a:spLocks noChangeArrowheads="1"/>
          </p:cNvSpPr>
          <p:nvPr/>
        </p:nvSpPr>
        <p:spPr bwMode="auto">
          <a:xfrm>
            <a:off x="2643174" y="899301"/>
            <a:ext cx="5976937" cy="5601533"/>
          </a:xfrm>
          <a:prstGeom prst="rect">
            <a:avLst/>
          </a:prstGeom>
          <a:noFill/>
          <a:ln w="9525">
            <a:noFill/>
            <a:miter lim="800000"/>
            <a:headEnd/>
            <a:tailEnd/>
          </a:ln>
        </p:spPr>
        <p:txBody>
          <a:bodyPr wrap="square">
            <a:spAutoFit/>
          </a:bodyPr>
          <a:lstStyle/>
          <a:p>
            <a:pPr algn="just"/>
            <a:r>
              <a:rPr lang="es-VE" dirty="0">
                <a:latin typeface="Candara" pitchFamily="34" charset="0"/>
              </a:rPr>
              <a:t> Un muestreo de aceptación consiste en evaluar </a:t>
            </a:r>
            <a:r>
              <a:rPr lang="es-VE" dirty="0" smtClean="0">
                <a:latin typeface="Candara" pitchFamily="34" charset="0"/>
              </a:rPr>
              <a:t>una población homogénea a través </a:t>
            </a:r>
            <a:r>
              <a:rPr lang="es-VE" dirty="0">
                <a:latin typeface="Candara" pitchFamily="34" charset="0"/>
              </a:rPr>
              <a:t>de una muestra aleatoria, para decidir la aceptación o el rechazo </a:t>
            </a:r>
            <a:r>
              <a:rPr lang="es-VE" dirty="0" smtClean="0">
                <a:latin typeface="Candara" pitchFamily="34" charset="0"/>
              </a:rPr>
              <a:t>de la misma. Bajo </a:t>
            </a:r>
            <a:r>
              <a:rPr lang="es-VE" dirty="0">
                <a:latin typeface="Candara" pitchFamily="34" charset="0"/>
              </a:rPr>
              <a:t>el punto de vista estadístico, un muestreo de aceptación es un </a:t>
            </a:r>
            <a:r>
              <a:rPr lang="es-VE" dirty="0" smtClean="0">
                <a:latin typeface="Candara" pitchFamily="34" charset="0"/>
              </a:rPr>
              <a:t>contraste de </a:t>
            </a:r>
            <a:r>
              <a:rPr lang="es-VE" dirty="0">
                <a:latin typeface="Candara" pitchFamily="34" charset="0"/>
              </a:rPr>
              <a:t>hipótesis en el que se evalúa una característica (parámetro de </a:t>
            </a:r>
            <a:r>
              <a:rPr lang="es-VE" dirty="0" smtClean="0">
                <a:latin typeface="Candara" pitchFamily="34" charset="0"/>
              </a:rPr>
              <a:t>una población</a:t>
            </a:r>
            <a:r>
              <a:rPr lang="es-VE" dirty="0">
                <a:latin typeface="Candara" pitchFamily="34" charset="0"/>
              </a:rPr>
              <a:t>) a través </a:t>
            </a:r>
            <a:r>
              <a:rPr lang="es-VE" dirty="0" smtClean="0">
                <a:latin typeface="Candara" pitchFamily="34" charset="0"/>
              </a:rPr>
              <a:t>de unos </a:t>
            </a:r>
            <a:r>
              <a:rPr lang="es-VE" dirty="0">
                <a:latin typeface="Candara" pitchFamily="34" charset="0"/>
              </a:rPr>
              <a:t>valores </a:t>
            </a:r>
            <a:r>
              <a:rPr lang="es-VE" dirty="0" smtClean="0">
                <a:latin typeface="Candara" pitchFamily="34" charset="0"/>
              </a:rPr>
              <a:t>muéstrales.</a:t>
            </a:r>
          </a:p>
          <a:p>
            <a:endParaRPr lang="es-VE" sz="800" dirty="0" smtClean="0">
              <a:latin typeface="Candara" pitchFamily="34" charset="0"/>
            </a:endParaRPr>
          </a:p>
          <a:p>
            <a:r>
              <a:rPr lang="es-VE" dirty="0" smtClean="0">
                <a:latin typeface="Candara" pitchFamily="34" charset="0"/>
              </a:rPr>
              <a:t>El muestreo por aceptación es de mucha utilidad en las situaciones siguientes:</a:t>
            </a:r>
          </a:p>
          <a:p>
            <a:endParaRPr lang="es-VE" sz="800" dirty="0" smtClean="0">
              <a:latin typeface="Candara" pitchFamily="34" charset="0"/>
            </a:endParaRPr>
          </a:p>
          <a:p>
            <a:pPr algn="just"/>
            <a:r>
              <a:rPr lang="es-VE" dirty="0" smtClean="0">
                <a:latin typeface="Candara" pitchFamily="34" charset="0"/>
              </a:rPr>
              <a:t>Cuando la prueba es destructiva.</a:t>
            </a:r>
          </a:p>
          <a:p>
            <a:pPr algn="just"/>
            <a:r>
              <a:rPr lang="es-VE" dirty="0" smtClean="0">
                <a:latin typeface="Candara" pitchFamily="34" charset="0"/>
              </a:rPr>
              <a:t>Cuando es muy alto el costo de una inspección al 100%.</a:t>
            </a:r>
          </a:p>
          <a:p>
            <a:pPr algn="just"/>
            <a:r>
              <a:rPr lang="es-VE" dirty="0" smtClean="0">
                <a:latin typeface="Candara" pitchFamily="34" charset="0"/>
              </a:rPr>
              <a:t>Cuando una inspección al 100% no es tecnológicamente factible.</a:t>
            </a:r>
          </a:p>
          <a:p>
            <a:pPr algn="just"/>
            <a:r>
              <a:rPr lang="es-VE" dirty="0" smtClean="0">
                <a:latin typeface="Candara" pitchFamily="34" charset="0"/>
              </a:rPr>
              <a:t>Cuando hay que inspeccionar muchos artículos y la tasa de errores de inspección es suficientemente alta para una inspección al 100%.</a:t>
            </a:r>
          </a:p>
          <a:p>
            <a:pPr algn="just"/>
            <a:r>
              <a:rPr lang="es-VE" dirty="0" smtClean="0">
                <a:latin typeface="Candara" pitchFamily="34" charset="0"/>
              </a:rPr>
              <a:t>Cuando el proveedor tiene un excelente historial de calidad, y se desea alguna reducción en la inspección al 100%</a:t>
            </a:r>
          </a:p>
          <a:p>
            <a:pPr algn="just"/>
            <a:endParaRPr lang="es-VE" dirty="0">
              <a:latin typeface="Candara"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074" name="Group 8"/>
          <p:cNvGrpSpPr>
            <a:grpSpLocks/>
          </p:cNvGrpSpPr>
          <p:nvPr/>
        </p:nvGrpSpPr>
        <p:grpSpPr bwMode="auto">
          <a:xfrm>
            <a:off x="179388" y="1125538"/>
            <a:ext cx="6670675" cy="5268912"/>
            <a:chOff x="39" y="746"/>
            <a:chExt cx="4202" cy="3319"/>
          </a:xfrm>
        </p:grpSpPr>
        <p:sp>
          <p:nvSpPr>
            <p:cNvPr id="3078"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3079"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3075" name="Rectangle 10"/>
          <p:cNvSpPr>
            <a:spLocks noChangeArrowheads="1"/>
          </p:cNvSpPr>
          <p:nvPr/>
        </p:nvSpPr>
        <p:spPr bwMode="auto">
          <a:xfrm>
            <a:off x="2071688" y="1000125"/>
            <a:ext cx="6781800" cy="1673225"/>
          </a:xfrm>
          <a:prstGeom prst="rect">
            <a:avLst/>
          </a:prstGeom>
          <a:noFill/>
          <a:ln w="9525">
            <a:noFill/>
            <a:miter lim="800000"/>
            <a:headEnd/>
            <a:tailEnd/>
          </a:ln>
        </p:spPr>
        <p:txBody>
          <a:bodyPr lIns="92075" tIns="46038" rIns="92075" bIns="46038">
            <a:spAutoFit/>
          </a:bodyPr>
          <a:lstStyle/>
          <a:p>
            <a:pPr algn="ctr">
              <a:lnSpc>
                <a:spcPts val="4000"/>
              </a:lnSpc>
            </a:pPr>
            <a:r>
              <a:rPr lang="es-ES" sz="5000" b="1" i="1">
                <a:latin typeface="Candara" pitchFamily="34" charset="0"/>
              </a:rPr>
              <a:t>Control Estadístico de Procesos (CEP)</a:t>
            </a:r>
          </a:p>
          <a:p>
            <a:pPr algn="ctr">
              <a:lnSpc>
                <a:spcPts val="4000"/>
              </a:lnSpc>
            </a:pPr>
            <a:endParaRPr lang="es-ES" sz="5000" b="1" i="1">
              <a:solidFill>
                <a:srgbClr val="6600CC"/>
              </a:solidFill>
              <a:latin typeface="Candara" pitchFamily="34" charset="0"/>
            </a:endParaRPr>
          </a:p>
        </p:txBody>
      </p:sp>
      <p:sp>
        <p:nvSpPr>
          <p:cNvPr id="11" name="10 Rectángulo"/>
          <p:cNvSpPr/>
          <p:nvPr/>
        </p:nvSpPr>
        <p:spPr>
          <a:xfrm>
            <a:off x="2555875" y="2133600"/>
            <a:ext cx="6372225" cy="4246563"/>
          </a:xfrm>
          <a:prstGeom prst="rect">
            <a:avLst/>
          </a:prstGeom>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spAutoFit/>
          </a:bodyPr>
          <a:lstStyle/>
          <a:p>
            <a:pPr algn="just">
              <a:lnSpc>
                <a:spcPct val="150000"/>
              </a:lnSpc>
              <a:defRPr/>
            </a:pPr>
            <a:r>
              <a:rPr lang="es-VE" dirty="0">
                <a:latin typeface="Candara" pitchFamily="34" charset="0"/>
              </a:rPr>
              <a:t>El Control Estadístico de Procesos, CEP, también conocido por sus siglas en inglés SPC (</a:t>
            </a:r>
            <a:r>
              <a:rPr lang="es-VE" dirty="0" err="1">
                <a:latin typeface="Candara" pitchFamily="34" charset="0"/>
              </a:rPr>
              <a:t>Statistical</a:t>
            </a:r>
            <a:r>
              <a:rPr lang="es-VE" dirty="0">
                <a:latin typeface="Candara" pitchFamily="34" charset="0"/>
              </a:rPr>
              <a:t> </a:t>
            </a:r>
            <a:r>
              <a:rPr lang="es-VE" dirty="0" err="1">
                <a:latin typeface="Candara" pitchFamily="34" charset="0"/>
              </a:rPr>
              <a:t>Process</a:t>
            </a:r>
            <a:r>
              <a:rPr lang="es-VE" dirty="0">
                <a:latin typeface="Candara" pitchFamily="34" charset="0"/>
              </a:rPr>
              <a:t> Control), es un instrumento de gestión que, comparando el funcionamiento del proceso con unos límites establecidos estadísticamente, permite implantar y garantizar los objetivos deseados bajo la filosofía de la prevención.</a:t>
            </a:r>
          </a:p>
          <a:p>
            <a:pPr algn="just">
              <a:lnSpc>
                <a:spcPct val="150000"/>
              </a:lnSpc>
              <a:defRPr/>
            </a:pPr>
            <a:r>
              <a:rPr lang="es-VE" dirty="0">
                <a:latin typeface="Candara" pitchFamily="34" charset="0"/>
              </a:rPr>
              <a:t>Todo esto </a:t>
            </a:r>
            <a:r>
              <a:rPr lang="es-VE" b="1" dirty="0">
                <a:latin typeface="Candara" pitchFamily="34" charset="0"/>
              </a:rPr>
              <a:t>se consigue a través de un conjunto de herramientas estadísticas que permiten </a:t>
            </a:r>
            <a:r>
              <a:rPr lang="es-VE" dirty="0">
                <a:latin typeface="Candara" pitchFamily="34" charset="0"/>
              </a:rPr>
              <a:t>recopilar, estudiar y analizar la información de procesos repetitivos para poder tomar decisiones encaminadas a la mejora de los mismos.</a:t>
            </a:r>
          </a:p>
        </p:txBody>
      </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8"/>
          <p:cNvGrpSpPr>
            <a:grpSpLocks/>
          </p:cNvGrpSpPr>
          <p:nvPr/>
        </p:nvGrpSpPr>
        <p:grpSpPr bwMode="auto">
          <a:xfrm>
            <a:off x="179388" y="1125538"/>
            <a:ext cx="6670675" cy="5268912"/>
            <a:chOff x="39" y="746"/>
            <a:chExt cx="4202" cy="3319"/>
          </a:xfrm>
        </p:grpSpPr>
        <p:sp>
          <p:nvSpPr>
            <p:cNvPr id="17413"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7414"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8" name="Rectangle 10"/>
          <p:cNvSpPr>
            <a:spLocks noChangeArrowheads="1"/>
          </p:cNvSpPr>
          <p:nvPr/>
        </p:nvSpPr>
        <p:spPr bwMode="auto">
          <a:xfrm>
            <a:off x="928662" y="214290"/>
            <a:ext cx="8215338" cy="605936"/>
          </a:xfrm>
          <a:prstGeom prst="rect">
            <a:avLst/>
          </a:prstGeom>
          <a:noFill/>
          <a:ln w="9525">
            <a:noFill/>
            <a:miter lim="800000"/>
            <a:headEnd/>
            <a:tailEnd/>
          </a:ln>
        </p:spPr>
        <p:txBody>
          <a:bodyPr wrap="square" lIns="92075" tIns="46038" rIns="92075" bIns="46038">
            <a:spAutoFit/>
          </a:bodyPr>
          <a:lstStyle/>
          <a:p>
            <a:pPr algn="ctr">
              <a:lnSpc>
                <a:spcPts val="4000"/>
              </a:lnSpc>
            </a:pPr>
            <a:r>
              <a:rPr lang="es-ES" sz="4400" b="1" i="1" dirty="0" smtClean="0">
                <a:latin typeface="Candara" pitchFamily="34" charset="0"/>
              </a:rPr>
              <a:t>Tipos de Muestreo de Aceptación </a:t>
            </a:r>
          </a:p>
        </p:txBody>
      </p:sp>
      <p:sp>
        <p:nvSpPr>
          <p:cNvPr id="9" name="8 Rectángulo"/>
          <p:cNvSpPr>
            <a:spLocks noChangeArrowheads="1"/>
          </p:cNvSpPr>
          <p:nvPr/>
        </p:nvSpPr>
        <p:spPr bwMode="auto">
          <a:xfrm>
            <a:off x="2643174" y="857232"/>
            <a:ext cx="5976937" cy="4770537"/>
          </a:xfrm>
          <a:prstGeom prst="rect">
            <a:avLst/>
          </a:prstGeom>
          <a:noFill/>
          <a:ln w="9525">
            <a:noFill/>
            <a:miter lim="800000"/>
            <a:headEnd/>
            <a:tailEnd/>
          </a:ln>
        </p:spPr>
        <p:txBody>
          <a:bodyPr wrap="square">
            <a:spAutoFit/>
          </a:bodyPr>
          <a:lstStyle/>
          <a:p>
            <a:r>
              <a:rPr lang="es-VE" b="1" dirty="0" smtClean="0">
                <a:latin typeface="Candara" pitchFamily="34" charset="0"/>
              </a:rPr>
              <a:t>Muestreo de Aceptación por Atributos.</a:t>
            </a:r>
          </a:p>
          <a:p>
            <a:endParaRPr lang="es-VE" sz="800" dirty="0" smtClean="0">
              <a:latin typeface="Candara" pitchFamily="34" charset="0"/>
            </a:endParaRPr>
          </a:p>
          <a:p>
            <a:pPr algn="just"/>
            <a:r>
              <a:rPr lang="es-VE" dirty="0" smtClean="0">
                <a:latin typeface="Candara" pitchFamily="34" charset="0"/>
              </a:rPr>
              <a:t>El plan de muestreo por atributos (</a:t>
            </a:r>
            <a:r>
              <a:rPr lang="es-VE" dirty="0" err="1" smtClean="0">
                <a:latin typeface="Candara" pitchFamily="34" charset="0"/>
              </a:rPr>
              <a:t>n,c</a:t>
            </a:r>
            <a:r>
              <a:rPr lang="es-VE" dirty="0" smtClean="0">
                <a:latin typeface="Candara" pitchFamily="34" charset="0"/>
              </a:rPr>
              <a:t>) consiste en inspeccionar muestras aleatorias de n unidades tomadas de lotes de tamaño N, y observar el número de artículos disconformes o defectuosos </a:t>
            </a:r>
            <a:r>
              <a:rPr lang="es-VE" i="1" dirty="0" smtClean="0">
                <a:latin typeface="Candara" pitchFamily="34" charset="0"/>
              </a:rPr>
              <a:t>d</a:t>
            </a:r>
            <a:r>
              <a:rPr lang="es-VE" dirty="0" smtClean="0">
                <a:latin typeface="Candara" pitchFamily="34" charset="0"/>
              </a:rPr>
              <a:t> en las muestras. Si el número de artículos defectuosos </a:t>
            </a:r>
            <a:r>
              <a:rPr lang="es-VE" i="1" dirty="0" smtClean="0">
                <a:latin typeface="Candara" pitchFamily="34" charset="0"/>
              </a:rPr>
              <a:t>d</a:t>
            </a:r>
            <a:r>
              <a:rPr lang="es-VE" dirty="0" smtClean="0">
                <a:latin typeface="Candara" pitchFamily="34" charset="0"/>
              </a:rPr>
              <a:t> es menor que o igual a </a:t>
            </a:r>
            <a:r>
              <a:rPr lang="es-VE" i="1" dirty="0" smtClean="0">
                <a:latin typeface="Candara" pitchFamily="34" charset="0"/>
              </a:rPr>
              <a:t>c</a:t>
            </a:r>
            <a:r>
              <a:rPr lang="es-VE" dirty="0" smtClean="0">
                <a:latin typeface="Candara" pitchFamily="34" charset="0"/>
              </a:rPr>
              <a:t>, se aceptara el lote, si el número de dichos artículos defectuosos </a:t>
            </a:r>
            <a:r>
              <a:rPr lang="es-VE" i="1" dirty="0" smtClean="0">
                <a:latin typeface="Candara" pitchFamily="34" charset="0"/>
              </a:rPr>
              <a:t>d</a:t>
            </a:r>
            <a:r>
              <a:rPr lang="es-VE" dirty="0" smtClean="0">
                <a:latin typeface="Candara" pitchFamily="34" charset="0"/>
              </a:rPr>
              <a:t> es mayor que </a:t>
            </a:r>
            <a:r>
              <a:rPr lang="es-VE" i="1" dirty="0" smtClean="0">
                <a:latin typeface="Candara" pitchFamily="34" charset="0"/>
              </a:rPr>
              <a:t>c</a:t>
            </a:r>
            <a:r>
              <a:rPr lang="es-VE" dirty="0" smtClean="0">
                <a:latin typeface="Candara" pitchFamily="34" charset="0"/>
              </a:rPr>
              <a:t> se rechazara el lote.</a:t>
            </a:r>
          </a:p>
          <a:p>
            <a:pPr algn="just"/>
            <a:endParaRPr lang="es-VE" sz="800" dirty="0" smtClean="0">
              <a:latin typeface="Candara" pitchFamily="34" charset="0"/>
            </a:endParaRPr>
          </a:p>
          <a:p>
            <a:pPr algn="just"/>
            <a:r>
              <a:rPr lang="es-VE" dirty="0" smtClean="0">
                <a:latin typeface="Candara" pitchFamily="34" charset="0"/>
              </a:rPr>
              <a:t>La curva característica de operación demuestra la bondad con que funciona el programa de muestreo. En este curva se representan las probabilidades de aceptación, Pa, contra la proporción de unidades p, supuesta para los lotes de entrada. Dichas proporciones y los riesgos de aceptación o rechazo que implican se deducen de la naturaleza de la curva CO y con ello se determina el programa de muestreo simple que cubre las especificaciones deseadas</a:t>
            </a:r>
            <a:endParaRPr lang="es-VE" dirty="0">
              <a:latin typeface="Candara"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8"/>
          <p:cNvGrpSpPr>
            <a:grpSpLocks/>
          </p:cNvGrpSpPr>
          <p:nvPr/>
        </p:nvGrpSpPr>
        <p:grpSpPr bwMode="auto">
          <a:xfrm>
            <a:off x="179388" y="1125538"/>
            <a:ext cx="6670675" cy="5268912"/>
            <a:chOff x="39" y="746"/>
            <a:chExt cx="4202" cy="3319"/>
          </a:xfrm>
        </p:grpSpPr>
        <p:sp>
          <p:nvSpPr>
            <p:cNvPr id="17413"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7414"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8" name="Rectangle 10"/>
          <p:cNvSpPr>
            <a:spLocks noChangeArrowheads="1"/>
          </p:cNvSpPr>
          <p:nvPr/>
        </p:nvSpPr>
        <p:spPr bwMode="auto">
          <a:xfrm>
            <a:off x="2714612" y="1302155"/>
            <a:ext cx="6143668" cy="626647"/>
          </a:xfrm>
          <a:prstGeom prst="rect">
            <a:avLst/>
          </a:prstGeom>
          <a:noFill/>
          <a:ln w="9525">
            <a:noFill/>
            <a:miter lim="800000"/>
            <a:headEnd/>
            <a:tailEnd/>
          </a:ln>
        </p:spPr>
        <p:txBody>
          <a:bodyPr wrap="square" lIns="92075" tIns="46038" rIns="92075" bIns="46038">
            <a:spAutoFit/>
          </a:bodyPr>
          <a:lstStyle/>
          <a:p>
            <a:pPr algn="ctr">
              <a:lnSpc>
                <a:spcPts val="4000"/>
              </a:lnSpc>
            </a:pPr>
            <a:r>
              <a:rPr lang="es-ES" b="1" i="1" dirty="0" smtClean="0">
                <a:latin typeface="Candara" pitchFamily="34" charset="0"/>
              </a:rPr>
              <a:t>Curva de Operación</a:t>
            </a:r>
          </a:p>
        </p:txBody>
      </p:sp>
      <p:pic>
        <p:nvPicPr>
          <p:cNvPr id="31746" name="Picture 2"/>
          <p:cNvPicPr>
            <a:picLocks noChangeAspect="1" noChangeArrowheads="1"/>
          </p:cNvPicPr>
          <p:nvPr/>
        </p:nvPicPr>
        <p:blipFill>
          <a:blip r:embed="rId2" cstate="print"/>
          <a:srcRect l="18668" t="39062" r="39604" b="20898"/>
          <a:stretch>
            <a:fillRect/>
          </a:stretch>
        </p:blipFill>
        <p:spPr bwMode="auto">
          <a:xfrm>
            <a:off x="2500298" y="2103637"/>
            <a:ext cx="6429420" cy="3468503"/>
          </a:xfrm>
          <a:prstGeom prst="rect">
            <a:avLst/>
          </a:prstGeom>
          <a:noFill/>
          <a:ln w="9525">
            <a:noFill/>
            <a:miter lim="800000"/>
            <a:headEnd/>
            <a:tailEnd/>
          </a:ln>
          <a:effectLst/>
        </p:spPr>
      </p:pic>
      <p:sp>
        <p:nvSpPr>
          <p:cNvPr id="11" name="10 Rectángulo"/>
          <p:cNvSpPr>
            <a:spLocks noChangeArrowheads="1"/>
          </p:cNvSpPr>
          <p:nvPr/>
        </p:nvSpPr>
        <p:spPr bwMode="auto">
          <a:xfrm>
            <a:off x="2809905" y="1916660"/>
            <a:ext cx="5976937" cy="369332"/>
          </a:xfrm>
          <a:prstGeom prst="rect">
            <a:avLst/>
          </a:prstGeom>
          <a:noFill/>
          <a:ln w="9525">
            <a:noFill/>
            <a:miter lim="800000"/>
            <a:headEnd/>
            <a:tailEnd/>
          </a:ln>
        </p:spPr>
        <p:txBody>
          <a:bodyPr wrap="square">
            <a:spAutoFit/>
          </a:bodyPr>
          <a:lstStyle/>
          <a:p>
            <a:pPr algn="ctr"/>
            <a:r>
              <a:rPr lang="es-VE" dirty="0">
                <a:latin typeface="Candara" pitchFamily="34" charset="0"/>
              </a:rPr>
              <a:t> n</a:t>
            </a:r>
            <a:r>
              <a:rPr lang="es-VE" dirty="0" smtClean="0">
                <a:latin typeface="Candara" pitchFamily="34" charset="0"/>
              </a:rPr>
              <a:t>=50, </a:t>
            </a:r>
            <a:r>
              <a:rPr lang="es-VE" dirty="0">
                <a:latin typeface="Candara" pitchFamily="34" charset="0"/>
              </a:rPr>
              <a:t>A</a:t>
            </a:r>
            <a:r>
              <a:rPr lang="es-VE" dirty="0" smtClean="0">
                <a:latin typeface="Candara" pitchFamily="34" charset="0"/>
              </a:rPr>
              <a:t>c= 2</a:t>
            </a:r>
            <a:endParaRPr lang="es-VE" dirty="0">
              <a:latin typeface="Candara" pitchFamily="34" charset="0"/>
            </a:endParaRPr>
          </a:p>
        </p:txBody>
      </p:sp>
      <p:sp>
        <p:nvSpPr>
          <p:cNvPr id="13" name="12 Rectángulo"/>
          <p:cNvSpPr/>
          <p:nvPr/>
        </p:nvSpPr>
        <p:spPr>
          <a:xfrm>
            <a:off x="3071818" y="5631436"/>
            <a:ext cx="5715024" cy="369332"/>
          </a:xfrm>
          <a:prstGeom prst="rect">
            <a:avLst/>
          </a:prstGeom>
        </p:spPr>
        <p:txBody>
          <a:bodyPr wrap="square">
            <a:spAutoFit/>
          </a:bodyPr>
          <a:lstStyle/>
          <a:p>
            <a:pPr algn="ctr"/>
            <a:r>
              <a:rPr lang="es-VE" dirty="0">
                <a:latin typeface="Candara" pitchFamily="34" charset="0"/>
              </a:rPr>
              <a:t>Curva de operación de un plan de muestreo</a:t>
            </a:r>
          </a:p>
        </p:txBody>
      </p:sp>
      <p:sp>
        <p:nvSpPr>
          <p:cNvPr id="14" name="Rectangle 10"/>
          <p:cNvSpPr>
            <a:spLocks noChangeArrowheads="1"/>
          </p:cNvSpPr>
          <p:nvPr/>
        </p:nvSpPr>
        <p:spPr bwMode="auto">
          <a:xfrm>
            <a:off x="1428728" y="238401"/>
            <a:ext cx="7429552" cy="626647"/>
          </a:xfrm>
          <a:prstGeom prst="rect">
            <a:avLst/>
          </a:prstGeom>
          <a:noFill/>
          <a:ln w="9525">
            <a:noFill/>
            <a:miter lim="800000"/>
            <a:headEnd/>
            <a:tailEnd/>
          </a:ln>
        </p:spPr>
        <p:txBody>
          <a:bodyPr wrap="square" lIns="92075" tIns="46038" rIns="92075" bIns="46038">
            <a:spAutoFit/>
          </a:bodyPr>
          <a:lstStyle/>
          <a:p>
            <a:pPr algn="ctr">
              <a:lnSpc>
                <a:spcPts val="4000"/>
              </a:lnSpc>
            </a:pPr>
            <a:r>
              <a:rPr lang="es-ES" sz="4400" b="1" i="1" dirty="0" smtClean="0">
                <a:latin typeface="Candara" pitchFamily="34" charset="0"/>
              </a:rPr>
              <a:t>M.A por Atributos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8"/>
          <p:cNvGrpSpPr>
            <a:grpSpLocks/>
          </p:cNvGrpSpPr>
          <p:nvPr/>
        </p:nvGrpSpPr>
        <p:grpSpPr bwMode="auto">
          <a:xfrm>
            <a:off x="179388" y="1125538"/>
            <a:ext cx="6670675" cy="5268912"/>
            <a:chOff x="39" y="746"/>
            <a:chExt cx="4202" cy="3319"/>
          </a:xfrm>
        </p:grpSpPr>
        <p:sp>
          <p:nvSpPr>
            <p:cNvPr id="17413"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7414"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8" name="Rectangle 10"/>
          <p:cNvSpPr>
            <a:spLocks noChangeArrowheads="1"/>
          </p:cNvSpPr>
          <p:nvPr/>
        </p:nvSpPr>
        <p:spPr bwMode="auto">
          <a:xfrm>
            <a:off x="928662" y="285728"/>
            <a:ext cx="8215338" cy="605936"/>
          </a:xfrm>
          <a:prstGeom prst="rect">
            <a:avLst/>
          </a:prstGeom>
          <a:noFill/>
          <a:ln w="9525">
            <a:noFill/>
            <a:miter lim="800000"/>
            <a:headEnd/>
            <a:tailEnd/>
          </a:ln>
        </p:spPr>
        <p:txBody>
          <a:bodyPr wrap="square" lIns="92075" tIns="46038" rIns="92075" bIns="46038">
            <a:spAutoFit/>
          </a:bodyPr>
          <a:lstStyle/>
          <a:p>
            <a:pPr algn="ctr">
              <a:lnSpc>
                <a:spcPts val="4000"/>
              </a:lnSpc>
            </a:pPr>
            <a:r>
              <a:rPr lang="es-ES" sz="4400" b="1" i="1" dirty="0" smtClean="0">
                <a:latin typeface="Candara" pitchFamily="34" charset="0"/>
              </a:rPr>
              <a:t>Tipos de Muestreo de Aceptación </a:t>
            </a:r>
          </a:p>
        </p:txBody>
      </p:sp>
      <p:sp>
        <p:nvSpPr>
          <p:cNvPr id="9" name="8 Rectángulo"/>
          <p:cNvSpPr>
            <a:spLocks noChangeArrowheads="1"/>
          </p:cNvSpPr>
          <p:nvPr/>
        </p:nvSpPr>
        <p:spPr bwMode="auto">
          <a:xfrm>
            <a:off x="2643174" y="1175454"/>
            <a:ext cx="5976937" cy="3816429"/>
          </a:xfrm>
          <a:prstGeom prst="rect">
            <a:avLst/>
          </a:prstGeom>
          <a:noFill/>
          <a:ln w="9525">
            <a:noFill/>
            <a:miter lim="800000"/>
            <a:headEnd/>
            <a:tailEnd/>
          </a:ln>
        </p:spPr>
        <p:txBody>
          <a:bodyPr wrap="square">
            <a:spAutoFit/>
          </a:bodyPr>
          <a:lstStyle/>
          <a:p>
            <a:r>
              <a:rPr lang="es-VE" b="1" dirty="0" smtClean="0">
                <a:latin typeface="Candara" pitchFamily="34" charset="0"/>
              </a:rPr>
              <a:t>Muestreo de Aceptación por Variables.</a:t>
            </a:r>
          </a:p>
          <a:p>
            <a:endParaRPr lang="es-VE" b="1" dirty="0" smtClean="0">
              <a:latin typeface="Candara" pitchFamily="34" charset="0"/>
            </a:endParaRPr>
          </a:p>
          <a:p>
            <a:endParaRPr lang="es-VE" sz="800" dirty="0" smtClean="0">
              <a:latin typeface="Candara" pitchFamily="34" charset="0"/>
            </a:endParaRPr>
          </a:p>
          <a:p>
            <a:pPr algn="just"/>
            <a:r>
              <a:rPr lang="es-VE" dirty="0" smtClean="0"/>
              <a:t>En los planes de muestreo de aceptación por variables se especifican el número de artículos que hay que muestrear y el criterio para juzgar los lotes cuando se obtienen datos de las mediciones respecto a la característica de calidad que interesa. Estos planes se basan generalmente en la media y desviación estándar maestrales de la característica de calidad. Cuando se conoce la distribución de la característica en el lote o el proceso, es posible diseñar planes de muestreo por variables que tengan riesgos especificados de aceptar y de rechazar lotes de una calidad dada.</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8"/>
          <p:cNvGrpSpPr>
            <a:grpSpLocks/>
          </p:cNvGrpSpPr>
          <p:nvPr/>
        </p:nvGrpSpPr>
        <p:grpSpPr bwMode="auto">
          <a:xfrm>
            <a:off x="179388" y="1125538"/>
            <a:ext cx="6670675" cy="5268912"/>
            <a:chOff x="39" y="746"/>
            <a:chExt cx="4202" cy="3319"/>
          </a:xfrm>
        </p:grpSpPr>
        <p:sp>
          <p:nvSpPr>
            <p:cNvPr id="17413"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7414"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8" name="Rectangle 10"/>
          <p:cNvSpPr>
            <a:spLocks noChangeArrowheads="1"/>
          </p:cNvSpPr>
          <p:nvPr/>
        </p:nvSpPr>
        <p:spPr bwMode="auto">
          <a:xfrm>
            <a:off x="928662" y="214290"/>
            <a:ext cx="8215338" cy="626647"/>
          </a:xfrm>
          <a:prstGeom prst="rect">
            <a:avLst/>
          </a:prstGeom>
          <a:noFill/>
          <a:ln w="9525">
            <a:noFill/>
            <a:miter lim="800000"/>
            <a:headEnd/>
            <a:tailEnd/>
          </a:ln>
        </p:spPr>
        <p:txBody>
          <a:bodyPr wrap="square" lIns="92075" tIns="46038" rIns="92075" bIns="46038">
            <a:spAutoFit/>
          </a:bodyPr>
          <a:lstStyle/>
          <a:p>
            <a:pPr algn="ctr">
              <a:lnSpc>
                <a:spcPts val="4000"/>
              </a:lnSpc>
            </a:pPr>
            <a:r>
              <a:rPr lang="es-ES" sz="4400" b="1" i="1" dirty="0" smtClean="0">
                <a:latin typeface="Candara" pitchFamily="34" charset="0"/>
              </a:rPr>
              <a:t>M.A por Variables </a:t>
            </a:r>
          </a:p>
        </p:txBody>
      </p:sp>
      <p:sp>
        <p:nvSpPr>
          <p:cNvPr id="9" name="8 Rectángulo"/>
          <p:cNvSpPr>
            <a:spLocks noChangeArrowheads="1"/>
          </p:cNvSpPr>
          <p:nvPr/>
        </p:nvSpPr>
        <p:spPr bwMode="auto">
          <a:xfrm>
            <a:off x="2643174" y="857232"/>
            <a:ext cx="5976937" cy="5478423"/>
          </a:xfrm>
          <a:prstGeom prst="rect">
            <a:avLst/>
          </a:prstGeom>
          <a:noFill/>
          <a:ln w="9525">
            <a:noFill/>
            <a:miter lim="800000"/>
            <a:headEnd/>
            <a:tailEnd/>
          </a:ln>
        </p:spPr>
        <p:txBody>
          <a:bodyPr wrap="square">
            <a:spAutoFit/>
          </a:bodyPr>
          <a:lstStyle/>
          <a:p>
            <a:endParaRPr lang="es-VE" sz="800" dirty="0" smtClean="0">
              <a:latin typeface="Candara" pitchFamily="34" charset="0"/>
            </a:endParaRPr>
          </a:p>
          <a:p>
            <a:r>
              <a:rPr lang="es-VE" b="1" dirty="0" smtClean="0">
                <a:latin typeface="Candara" pitchFamily="34" charset="0"/>
              </a:rPr>
              <a:t>Ventajas:</a:t>
            </a:r>
            <a:endParaRPr lang="es-VE" dirty="0" smtClean="0">
              <a:latin typeface="Candara" pitchFamily="34" charset="0"/>
            </a:endParaRPr>
          </a:p>
          <a:p>
            <a:pPr algn="just">
              <a:buFont typeface="Arial" pitchFamily="34" charset="0"/>
              <a:buChar char="•"/>
            </a:pPr>
            <a:r>
              <a:rPr lang="es-VE" dirty="0" smtClean="0">
                <a:latin typeface="Candara" pitchFamily="34" charset="0"/>
              </a:rPr>
              <a:t>Se puede obtener de la misma curva característica de operación con un tamaño </a:t>
            </a:r>
            <a:r>
              <a:rPr lang="es-VE" dirty="0" err="1" smtClean="0">
                <a:latin typeface="Candara" pitchFamily="34" charset="0"/>
              </a:rPr>
              <a:t>muestral</a:t>
            </a:r>
            <a:r>
              <a:rPr lang="es-VE" dirty="0" smtClean="0">
                <a:latin typeface="Candara" pitchFamily="34" charset="0"/>
              </a:rPr>
              <a:t> menor que lo requerido por un plan de muestreo por atributos.</a:t>
            </a:r>
          </a:p>
          <a:p>
            <a:pPr algn="just">
              <a:buFont typeface="Arial" pitchFamily="34" charset="0"/>
              <a:buChar char="•"/>
            </a:pPr>
            <a:r>
              <a:rPr lang="es-VE" dirty="0" smtClean="0">
                <a:latin typeface="Candara" pitchFamily="34" charset="0"/>
              </a:rPr>
              <a:t>Cuando se utilizan pruebas destructivas, el muestreo por variables es particularmente útil para reducir los costos de inspección.</a:t>
            </a:r>
          </a:p>
          <a:p>
            <a:pPr algn="just">
              <a:buFont typeface="Arial" pitchFamily="34" charset="0"/>
              <a:buChar char="•"/>
            </a:pPr>
            <a:r>
              <a:rPr lang="es-VE" dirty="0" smtClean="0">
                <a:latin typeface="Candara" pitchFamily="34" charset="0"/>
              </a:rPr>
              <a:t>Los datos de mediciones proporcionan normalmente mas información sobre el proceso de manufactura o el lote que los datos de atributos.</a:t>
            </a:r>
          </a:p>
          <a:p>
            <a:pPr algn="just">
              <a:buFont typeface="Arial" pitchFamily="34" charset="0"/>
              <a:buChar char="•"/>
            </a:pPr>
            <a:endParaRPr lang="es-VE" dirty="0" smtClean="0">
              <a:latin typeface="Candara" pitchFamily="34" charset="0"/>
            </a:endParaRPr>
          </a:p>
          <a:p>
            <a:pPr algn="just"/>
            <a:r>
              <a:rPr lang="es-VE" b="1" dirty="0" smtClean="0">
                <a:latin typeface="Candara" pitchFamily="34" charset="0"/>
              </a:rPr>
              <a:t>Desventajas:</a:t>
            </a:r>
            <a:endParaRPr lang="es-VE" dirty="0" smtClean="0">
              <a:latin typeface="Candara" pitchFamily="34" charset="0"/>
            </a:endParaRPr>
          </a:p>
          <a:p>
            <a:pPr algn="just">
              <a:buFont typeface="Arial" pitchFamily="34" charset="0"/>
              <a:buChar char="•"/>
            </a:pPr>
            <a:r>
              <a:rPr lang="es-VE" dirty="0" smtClean="0">
                <a:latin typeface="Candara" pitchFamily="34" charset="0"/>
              </a:rPr>
              <a:t>Se debe de conocer la distribución de la característica de calidad.</a:t>
            </a:r>
          </a:p>
          <a:p>
            <a:pPr algn="just">
              <a:buFont typeface="Arial" pitchFamily="34" charset="0"/>
              <a:buChar char="•"/>
            </a:pPr>
            <a:r>
              <a:rPr lang="es-VE" dirty="0" smtClean="0">
                <a:latin typeface="Candara" pitchFamily="34" charset="0"/>
              </a:rPr>
              <a:t>Se debe de usar un plan para cada característica de calidad que hay que inspeccionar.</a:t>
            </a:r>
          </a:p>
          <a:p>
            <a:pPr algn="just">
              <a:buFont typeface="Arial" pitchFamily="34" charset="0"/>
              <a:buChar char="•"/>
            </a:pPr>
            <a:r>
              <a:rPr lang="es-VE" dirty="0" smtClean="0">
                <a:latin typeface="Candara" pitchFamily="34" charset="0"/>
              </a:rPr>
              <a:t>Es posible que el uso de un plan de muestreo por variable lleve al rechazo de un lote aunque la muestra que se inspecciona realmente no tenga ningún articulo defectuoso.</a:t>
            </a:r>
            <a:endParaRPr lang="es-VE" dirty="0">
              <a:latin typeface="Candara"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8"/>
          <p:cNvGrpSpPr>
            <a:grpSpLocks/>
          </p:cNvGrpSpPr>
          <p:nvPr/>
        </p:nvGrpSpPr>
        <p:grpSpPr bwMode="auto">
          <a:xfrm>
            <a:off x="179388" y="1125538"/>
            <a:ext cx="6670675" cy="5268912"/>
            <a:chOff x="39" y="746"/>
            <a:chExt cx="4202" cy="3319"/>
          </a:xfrm>
        </p:grpSpPr>
        <p:sp>
          <p:nvSpPr>
            <p:cNvPr id="17413"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7414"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14" name="Rectangle 10"/>
          <p:cNvSpPr>
            <a:spLocks noChangeArrowheads="1"/>
          </p:cNvSpPr>
          <p:nvPr/>
        </p:nvSpPr>
        <p:spPr bwMode="auto">
          <a:xfrm>
            <a:off x="1428728" y="238401"/>
            <a:ext cx="7429552" cy="1139608"/>
          </a:xfrm>
          <a:prstGeom prst="rect">
            <a:avLst/>
          </a:prstGeom>
          <a:noFill/>
          <a:ln w="9525">
            <a:noFill/>
            <a:miter lim="800000"/>
            <a:headEnd/>
            <a:tailEnd/>
          </a:ln>
        </p:spPr>
        <p:txBody>
          <a:bodyPr wrap="square" lIns="92075" tIns="46038" rIns="92075" bIns="46038">
            <a:spAutoFit/>
          </a:bodyPr>
          <a:lstStyle/>
          <a:p>
            <a:pPr algn="ctr">
              <a:lnSpc>
                <a:spcPts val="4000"/>
              </a:lnSpc>
            </a:pPr>
            <a:r>
              <a:rPr lang="es-ES" sz="4400" b="1" i="1" dirty="0" smtClean="0">
                <a:latin typeface="Candara" pitchFamily="34" charset="0"/>
              </a:rPr>
              <a:t>EJEMPLOS DE CONTROLES ESTADISTICOS</a:t>
            </a:r>
            <a:endParaRPr lang="es-ES" sz="4400" b="1" i="1" dirty="0" smtClean="0">
              <a:latin typeface="Candara" pitchFamily="34" charset="0"/>
            </a:endParaRPr>
          </a:p>
        </p:txBody>
      </p:sp>
      <p:pic>
        <p:nvPicPr>
          <p:cNvPr id="15" name="Picture 4"/>
          <p:cNvPicPr>
            <a:picLocks noChangeAspect="1" noChangeArrowheads="1"/>
          </p:cNvPicPr>
          <p:nvPr/>
        </p:nvPicPr>
        <p:blipFill>
          <a:blip r:embed="rId2" cstate="print"/>
          <a:srcRect/>
          <a:stretch>
            <a:fillRect/>
          </a:stretch>
        </p:blipFill>
        <p:spPr bwMode="auto">
          <a:xfrm>
            <a:off x="2483768" y="1556792"/>
            <a:ext cx="6450681" cy="480633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8"/>
          <p:cNvGrpSpPr>
            <a:grpSpLocks/>
          </p:cNvGrpSpPr>
          <p:nvPr/>
        </p:nvGrpSpPr>
        <p:grpSpPr bwMode="auto">
          <a:xfrm>
            <a:off x="179388" y="1125538"/>
            <a:ext cx="6670675" cy="5268912"/>
            <a:chOff x="39" y="746"/>
            <a:chExt cx="4202" cy="3319"/>
          </a:xfrm>
        </p:grpSpPr>
        <p:sp>
          <p:nvSpPr>
            <p:cNvPr id="17413"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7414"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14" name="Rectangle 10"/>
          <p:cNvSpPr>
            <a:spLocks noChangeArrowheads="1"/>
          </p:cNvSpPr>
          <p:nvPr/>
        </p:nvSpPr>
        <p:spPr bwMode="auto">
          <a:xfrm>
            <a:off x="1428728" y="238401"/>
            <a:ext cx="7429552" cy="1139608"/>
          </a:xfrm>
          <a:prstGeom prst="rect">
            <a:avLst/>
          </a:prstGeom>
          <a:noFill/>
          <a:ln w="9525">
            <a:noFill/>
            <a:miter lim="800000"/>
            <a:headEnd/>
            <a:tailEnd/>
          </a:ln>
        </p:spPr>
        <p:txBody>
          <a:bodyPr wrap="square" lIns="92075" tIns="46038" rIns="92075" bIns="46038">
            <a:spAutoFit/>
          </a:bodyPr>
          <a:lstStyle/>
          <a:p>
            <a:pPr algn="ctr">
              <a:lnSpc>
                <a:spcPts val="4000"/>
              </a:lnSpc>
            </a:pPr>
            <a:r>
              <a:rPr lang="es-ES" sz="4400" b="1" i="1" dirty="0" smtClean="0">
                <a:latin typeface="Candara" pitchFamily="34" charset="0"/>
              </a:rPr>
              <a:t>EJEMPLOS DE CONTROLES ESTADISTICOS</a:t>
            </a:r>
            <a:endParaRPr lang="es-ES" sz="4400" b="1" i="1" dirty="0" smtClean="0">
              <a:latin typeface="Candara" pitchFamily="34" charset="0"/>
            </a:endParaRPr>
          </a:p>
        </p:txBody>
      </p:sp>
      <p:pic>
        <p:nvPicPr>
          <p:cNvPr id="1026" name="Picture 2"/>
          <p:cNvPicPr>
            <a:picLocks noChangeAspect="1" noChangeArrowheads="1"/>
          </p:cNvPicPr>
          <p:nvPr/>
        </p:nvPicPr>
        <p:blipFill>
          <a:blip r:embed="rId2" cstate="print"/>
          <a:srcRect/>
          <a:stretch>
            <a:fillRect/>
          </a:stretch>
        </p:blipFill>
        <p:spPr bwMode="auto">
          <a:xfrm>
            <a:off x="2555776" y="1340768"/>
            <a:ext cx="6480720" cy="46805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8"/>
          <p:cNvGrpSpPr>
            <a:grpSpLocks/>
          </p:cNvGrpSpPr>
          <p:nvPr/>
        </p:nvGrpSpPr>
        <p:grpSpPr bwMode="auto">
          <a:xfrm>
            <a:off x="179388" y="1125538"/>
            <a:ext cx="6670675" cy="5268912"/>
            <a:chOff x="39" y="746"/>
            <a:chExt cx="4202" cy="3319"/>
          </a:xfrm>
        </p:grpSpPr>
        <p:sp>
          <p:nvSpPr>
            <p:cNvPr id="17413"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7414"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14" name="Rectangle 10"/>
          <p:cNvSpPr>
            <a:spLocks noChangeArrowheads="1"/>
          </p:cNvSpPr>
          <p:nvPr/>
        </p:nvSpPr>
        <p:spPr bwMode="auto">
          <a:xfrm>
            <a:off x="1428728" y="238401"/>
            <a:ext cx="7429552" cy="1139608"/>
          </a:xfrm>
          <a:prstGeom prst="rect">
            <a:avLst/>
          </a:prstGeom>
          <a:noFill/>
          <a:ln w="9525">
            <a:noFill/>
            <a:miter lim="800000"/>
            <a:headEnd/>
            <a:tailEnd/>
          </a:ln>
        </p:spPr>
        <p:txBody>
          <a:bodyPr wrap="square" lIns="92075" tIns="46038" rIns="92075" bIns="46038">
            <a:spAutoFit/>
          </a:bodyPr>
          <a:lstStyle/>
          <a:p>
            <a:pPr algn="ctr">
              <a:lnSpc>
                <a:spcPts val="4000"/>
              </a:lnSpc>
            </a:pPr>
            <a:r>
              <a:rPr lang="es-ES" sz="4400" b="1" i="1" dirty="0" smtClean="0">
                <a:latin typeface="Candara" pitchFamily="34" charset="0"/>
              </a:rPr>
              <a:t>EJEMPLOS DE CONTROLES ESTADISTICOS</a:t>
            </a:r>
            <a:endParaRPr lang="es-ES" sz="4400" b="1" i="1" dirty="0" smtClean="0">
              <a:latin typeface="Candara" pitchFamily="34" charset="0"/>
            </a:endParaRPr>
          </a:p>
        </p:txBody>
      </p:sp>
      <p:pic>
        <p:nvPicPr>
          <p:cNvPr id="2050" name="Picture 2"/>
          <p:cNvPicPr>
            <a:picLocks noChangeAspect="1" noChangeArrowheads="1"/>
          </p:cNvPicPr>
          <p:nvPr/>
        </p:nvPicPr>
        <p:blipFill>
          <a:blip r:embed="rId2" cstate="print"/>
          <a:srcRect/>
          <a:stretch>
            <a:fillRect/>
          </a:stretch>
        </p:blipFill>
        <p:spPr bwMode="auto">
          <a:xfrm>
            <a:off x="2483768" y="1340768"/>
            <a:ext cx="6588224" cy="50743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8"/>
          <p:cNvGrpSpPr>
            <a:grpSpLocks/>
          </p:cNvGrpSpPr>
          <p:nvPr/>
        </p:nvGrpSpPr>
        <p:grpSpPr bwMode="auto">
          <a:xfrm>
            <a:off x="179388" y="1125538"/>
            <a:ext cx="6670675" cy="5268912"/>
            <a:chOff x="39" y="746"/>
            <a:chExt cx="4202" cy="3319"/>
          </a:xfrm>
        </p:grpSpPr>
        <p:sp>
          <p:nvSpPr>
            <p:cNvPr id="17413"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7414"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14" name="Rectangle 10"/>
          <p:cNvSpPr>
            <a:spLocks noChangeArrowheads="1"/>
          </p:cNvSpPr>
          <p:nvPr/>
        </p:nvSpPr>
        <p:spPr bwMode="auto">
          <a:xfrm>
            <a:off x="1428728" y="238401"/>
            <a:ext cx="7429552" cy="1139608"/>
          </a:xfrm>
          <a:prstGeom prst="rect">
            <a:avLst/>
          </a:prstGeom>
          <a:noFill/>
          <a:ln w="9525">
            <a:noFill/>
            <a:miter lim="800000"/>
            <a:headEnd/>
            <a:tailEnd/>
          </a:ln>
        </p:spPr>
        <p:txBody>
          <a:bodyPr wrap="square" lIns="92075" tIns="46038" rIns="92075" bIns="46038">
            <a:spAutoFit/>
          </a:bodyPr>
          <a:lstStyle/>
          <a:p>
            <a:pPr algn="ctr">
              <a:lnSpc>
                <a:spcPts val="4000"/>
              </a:lnSpc>
            </a:pPr>
            <a:r>
              <a:rPr lang="es-ES" sz="4400" b="1" i="1" dirty="0" smtClean="0">
                <a:latin typeface="Candara" pitchFamily="34" charset="0"/>
              </a:rPr>
              <a:t>EJEMPLOS DE CONTROLES ESTADISTICOS</a:t>
            </a:r>
            <a:endParaRPr lang="es-ES" sz="4400" b="1" i="1" dirty="0" smtClean="0">
              <a:latin typeface="Candara" pitchFamily="34" charset="0"/>
            </a:endParaRPr>
          </a:p>
        </p:txBody>
      </p:sp>
      <p:pic>
        <p:nvPicPr>
          <p:cNvPr id="3074" name="Picture 2"/>
          <p:cNvPicPr>
            <a:picLocks noChangeAspect="1" noChangeArrowheads="1"/>
          </p:cNvPicPr>
          <p:nvPr/>
        </p:nvPicPr>
        <p:blipFill>
          <a:blip r:embed="rId2" cstate="print"/>
          <a:srcRect/>
          <a:stretch>
            <a:fillRect/>
          </a:stretch>
        </p:blipFill>
        <p:spPr bwMode="auto">
          <a:xfrm>
            <a:off x="2533733" y="1340768"/>
            <a:ext cx="6430755" cy="49685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8"/>
          <p:cNvGrpSpPr>
            <a:grpSpLocks/>
          </p:cNvGrpSpPr>
          <p:nvPr/>
        </p:nvGrpSpPr>
        <p:grpSpPr bwMode="auto">
          <a:xfrm>
            <a:off x="179388" y="1125538"/>
            <a:ext cx="6670675" cy="5268912"/>
            <a:chOff x="39" y="746"/>
            <a:chExt cx="4202" cy="3319"/>
          </a:xfrm>
        </p:grpSpPr>
        <p:sp>
          <p:nvSpPr>
            <p:cNvPr id="17413"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7414"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14" name="Rectangle 10"/>
          <p:cNvSpPr>
            <a:spLocks noChangeArrowheads="1"/>
          </p:cNvSpPr>
          <p:nvPr/>
        </p:nvSpPr>
        <p:spPr bwMode="auto">
          <a:xfrm>
            <a:off x="1428728" y="238401"/>
            <a:ext cx="7429552" cy="1139608"/>
          </a:xfrm>
          <a:prstGeom prst="rect">
            <a:avLst/>
          </a:prstGeom>
          <a:noFill/>
          <a:ln w="9525">
            <a:noFill/>
            <a:miter lim="800000"/>
            <a:headEnd/>
            <a:tailEnd/>
          </a:ln>
        </p:spPr>
        <p:txBody>
          <a:bodyPr wrap="square" lIns="92075" tIns="46038" rIns="92075" bIns="46038">
            <a:spAutoFit/>
          </a:bodyPr>
          <a:lstStyle/>
          <a:p>
            <a:pPr algn="ctr">
              <a:lnSpc>
                <a:spcPts val="4000"/>
              </a:lnSpc>
            </a:pPr>
            <a:r>
              <a:rPr lang="es-ES" sz="4400" b="1" i="1" dirty="0" smtClean="0">
                <a:latin typeface="Candara" pitchFamily="34" charset="0"/>
              </a:rPr>
              <a:t>EJEMPLOS DE CONTROLES ESTADISTICOS</a:t>
            </a:r>
            <a:endParaRPr lang="es-ES" sz="4400" b="1" i="1" dirty="0" smtClean="0">
              <a:latin typeface="Candara" pitchFamily="34" charset="0"/>
            </a:endParaRPr>
          </a:p>
        </p:txBody>
      </p:sp>
      <p:pic>
        <p:nvPicPr>
          <p:cNvPr id="4098" name="Picture 2"/>
          <p:cNvPicPr>
            <a:picLocks noChangeAspect="1" noChangeArrowheads="1"/>
          </p:cNvPicPr>
          <p:nvPr/>
        </p:nvPicPr>
        <p:blipFill>
          <a:blip r:embed="rId2" cstate="print"/>
          <a:srcRect/>
          <a:stretch>
            <a:fillRect/>
          </a:stretch>
        </p:blipFill>
        <p:spPr bwMode="auto">
          <a:xfrm>
            <a:off x="2592288" y="1556792"/>
            <a:ext cx="6516216" cy="44644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4098" name="Group 8"/>
          <p:cNvGrpSpPr>
            <a:grpSpLocks/>
          </p:cNvGrpSpPr>
          <p:nvPr/>
        </p:nvGrpSpPr>
        <p:grpSpPr bwMode="auto">
          <a:xfrm>
            <a:off x="179388" y="1125538"/>
            <a:ext cx="6670675" cy="5268912"/>
            <a:chOff x="39" y="746"/>
            <a:chExt cx="4202" cy="3319"/>
          </a:xfrm>
        </p:grpSpPr>
        <p:sp>
          <p:nvSpPr>
            <p:cNvPr id="4103"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4104"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4099" name="Rectangle 10"/>
          <p:cNvSpPr>
            <a:spLocks noChangeArrowheads="1"/>
          </p:cNvSpPr>
          <p:nvPr/>
        </p:nvSpPr>
        <p:spPr bwMode="auto">
          <a:xfrm>
            <a:off x="1835150" y="188913"/>
            <a:ext cx="6781800" cy="1673225"/>
          </a:xfrm>
          <a:prstGeom prst="rect">
            <a:avLst/>
          </a:prstGeom>
          <a:noFill/>
          <a:ln w="9525">
            <a:noFill/>
            <a:miter lim="800000"/>
            <a:headEnd/>
            <a:tailEnd/>
          </a:ln>
        </p:spPr>
        <p:txBody>
          <a:bodyPr lIns="92075" tIns="46038" rIns="92075" bIns="46038">
            <a:spAutoFit/>
          </a:bodyPr>
          <a:lstStyle/>
          <a:p>
            <a:pPr algn="ctr">
              <a:lnSpc>
                <a:spcPts val="4000"/>
              </a:lnSpc>
            </a:pPr>
            <a:r>
              <a:rPr lang="es-ES" sz="5000" b="1" i="1">
                <a:latin typeface="Candara" pitchFamily="34" charset="0"/>
              </a:rPr>
              <a:t>Control Estadístico de Procesos (CEP)</a:t>
            </a:r>
          </a:p>
          <a:p>
            <a:pPr algn="ctr">
              <a:lnSpc>
                <a:spcPts val="4000"/>
              </a:lnSpc>
            </a:pPr>
            <a:endParaRPr lang="es-ES" sz="5000" b="1" i="1">
              <a:solidFill>
                <a:srgbClr val="6600CC"/>
              </a:solidFill>
              <a:latin typeface="Candara" pitchFamily="34" charset="0"/>
            </a:endParaRPr>
          </a:p>
        </p:txBody>
      </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pic>
        <p:nvPicPr>
          <p:cNvPr id="4101" name="Picture 2"/>
          <p:cNvPicPr>
            <a:picLocks noChangeAspect="1" noChangeArrowheads="1"/>
          </p:cNvPicPr>
          <p:nvPr/>
        </p:nvPicPr>
        <p:blipFill>
          <a:blip r:embed="rId2" cstate="print"/>
          <a:srcRect/>
          <a:stretch>
            <a:fillRect/>
          </a:stretch>
        </p:blipFill>
        <p:spPr bwMode="auto">
          <a:xfrm>
            <a:off x="2700338" y="1773238"/>
            <a:ext cx="5181600" cy="1666875"/>
          </a:xfrm>
          <a:prstGeom prst="rect">
            <a:avLst/>
          </a:prstGeom>
          <a:noFill/>
          <a:ln w="9525">
            <a:noFill/>
            <a:miter lim="800000"/>
            <a:headEnd/>
            <a:tailEnd/>
          </a:ln>
        </p:spPr>
      </p:pic>
      <p:sp>
        <p:nvSpPr>
          <p:cNvPr id="4102" name="8 Rectángulo"/>
          <p:cNvSpPr>
            <a:spLocks noChangeArrowheads="1"/>
          </p:cNvSpPr>
          <p:nvPr/>
        </p:nvSpPr>
        <p:spPr bwMode="auto">
          <a:xfrm>
            <a:off x="2843213" y="4076700"/>
            <a:ext cx="5041900" cy="2032000"/>
          </a:xfrm>
          <a:prstGeom prst="rect">
            <a:avLst/>
          </a:prstGeom>
          <a:noFill/>
          <a:ln w="9525">
            <a:noFill/>
            <a:miter lim="800000"/>
            <a:headEnd/>
            <a:tailEnd/>
          </a:ln>
        </p:spPr>
        <p:txBody>
          <a:bodyPr>
            <a:spAutoFit/>
          </a:bodyPr>
          <a:lstStyle/>
          <a:p>
            <a:r>
              <a:rPr lang="es-VE" dirty="0">
                <a:latin typeface="Candara" pitchFamily="34" charset="0"/>
              </a:rPr>
              <a:t>El Control Estadístico de Procesos produce el efecto de:</a:t>
            </a:r>
          </a:p>
          <a:p>
            <a:r>
              <a:rPr lang="es-VE" dirty="0">
                <a:latin typeface="Candara" pitchFamily="34" charset="0"/>
              </a:rPr>
              <a:t>■ </a:t>
            </a:r>
            <a:r>
              <a:rPr lang="es-VE" b="1" dirty="0">
                <a:latin typeface="Candara" pitchFamily="34" charset="0"/>
              </a:rPr>
              <a:t>Conocer la variación de los factores que integran un proceso.</a:t>
            </a:r>
          </a:p>
          <a:p>
            <a:r>
              <a:rPr lang="es-VE" dirty="0">
                <a:latin typeface="Candara" pitchFamily="34" charset="0"/>
              </a:rPr>
              <a:t>■ </a:t>
            </a:r>
            <a:r>
              <a:rPr lang="es-VE" b="1" dirty="0">
                <a:latin typeface="Candara" pitchFamily="34" charset="0"/>
              </a:rPr>
              <a:t>Prevenir los defectos.</a:t>
            </a:r>
          </a:p>
          <a:p>
            <a:r>
              <a:rPr lang="es-VE" dirty="0">
                <a:latin typeface="Candara" pitchFamily="34" charset="0"/>
              </a:rPr>
              <a:t>■ </a:t>
            </a:r>
            <a:r>
              <a:rPr lang="es-VE" b="1" dirty="0">
                <a:latin typeface="Candara" pitchFamily="34" charset="0"/>
              </a:rPr>
              <a:t>Reducir los </a:t>
            </a:r>
            <a:r>
              <a:rPr lang="es-VE" b="1" dirty="0" smtClean="0">
                <a:latin typeface="Candara" pitchFamily="34" charset="0"/>
              </a:rPr>
              <a:t>costos</a:t>
            </a:r>
            <a:r>
              <a:rPr lang="es-VE" b="1" dirty="0">
                <a:latin typeface="Candara" pitchFamily="34" charset="0"/>
              </a:rPr>
              <a:t>.</a:t>
            </a:r>
          </a:p>
          <a:p>
            <a:r>
              <a:rPr lang="es-VE" dirty="0">
                <a:latin typeface="Candara" pitchFamily="34" charset="0"/>
              </a:rPr>
              <a:t>■ </a:t>
            </a:r>
            <a:r>
              <a:rPr lang="es-VE" b="1" dirty="0">
                <a:latin typeface="Candara" pitchFamily="34" charset="0"/>
              </a:rPr>
              <a:t>Cumplir los requisitos.</a:t>
            </a:r>
            <a:endParaRPr lang="es-VE" dirty="0">
              <a:latin typeface="Candara"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5122" name="Group 8"/>
          <p:cNvGrpSpPr>
            <a:grpSpLocks/>
          </p:cNvGrpSpPr>
          <p:nvPr/>
        </p:nvGrpSpPr>
        <p:grpSpPr bwMode="auto">
          <a:xfrm>
            <a:off x="179388" y="1125538"/>
            <a:ext cx="6670675" cy="5268912"/>
            <a:chOff x="39" y="746"/>
            <a:chExt cx="4202" cy="3319"/>
          </a:xfrm>
        </p:grpSpPr>
        <p:sp>
          <p:nvSpPr>
            <p:cNvPr id="5127"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5128"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5123" name="Rectangle 10"/>
          <p:cNvSpPr>
            <a:spLocks noChangeArrowheads="1"/>
          </p:cNvSpPr>
          <p:nvPr/>
        </p:nvSpPr>
        <p:spPr bwMode="auto">
          <a:xfrm>
            <a:off x="1979613" y="404813"/>
            <a:ext cx="6781800" cy="1119187"/>
          </a:xfrm>
          <a:prstGeom prst="rect">
            <a:avLst/>
          </a:prstGeom>
          <a:noFill/>
          <a:ln w="9525">
            <a:noFill/>
            <a:miter lim="800000"/>
            <a:headEnd/>
            <a:tailEnd/>
          </a:ln>
        </p:spPr>
        <p:txBody>
          <a:bodyPr lIns="92075" tIns="46038" rIns="92075" bIns="46038">
            <a:spAutoFit/>
          </a:bodyPr>
          <a:lstStyle/>
          <a:p>
            <a:pPr algn="ctr">
              <a:lnSpc>
                <a:spcPts val="4000"/>
              </a:lnSpc>
            </a:pPr>
            <a:r>
              <a:rPr lang="es-ES" sz="5000" b="1" i="1">
                <a:latin typeface="Candara" pitchFamily="34" charset="0"/>
              </a:rPr>
              <a:t>Variación</a:t>
            </a:r>
          </a:p>
          <a:p>
            <a:pPr algn="ctr">
              <a:lnSpc>
                <a:spcPts val="4000"/>
              </a:lnSpc>
            </a:pPr>
            <a:endParaRPr lang="es-ES" sz="5000" b="1" i="1">
              <a:solidFill>
                <a:srgbClr val="6600CC"/>
              </a:solidFill>
              <a:latin typeface="Candara" pitchFamily="34" charset="0"/>
            </a:endParaRPr>
          </a:p>
        </p:txBody>
      </p:sp>
      <p:sp>
        <p:nvSpPr>
          <p:cNvPr id="12" name="Rectangle 24"/>
          <p:cNvSpPr>
            <a:spLocks noChangeArrowheads="1"/>
          </p:cNvSpPr>
          <p:nvPr/>
        </p:nvSpPr>
        <p:spPr bwMode="auto">
          <a:xfrm>
            <a:off x="1331913" y="3527425"/>
            <a:ext cx="1295400" cy="554038"/>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5125" name="6 Rectángulo"/>
          <p:cNvSpPr>
            <a:spLocks noChangeArrowheads="1"/>
          </p:cNvSpPr>
          <p:nvPr/>
        </p:nvSpPr>
        <p:spPr bwMode="auto">
          <a:xfrm>
            <a:off x="2484438" y="836613"/>
            <a:ext cx="5616575" cy="4940300"/>
          </a:xfrm>
          <a:prstGeom prst="rect">
            <a:avLst/>
          </a:prstGeom>
          <a:noFill/>
          <a:ln w="9525">
            <a:noFill/>
            <a:miter lim="800000"/>
            <a:headEnd/>
            <a:tailEnd/>
          </a:ln>
        </p:spPr>
        <p:txBody>
          <a:bodyPr>
            <a:spAutoFit/>
          </a:bodyPr>
          <a:lstStyle/>
          <a:p>
            <a:pPr algn="just">
              <a:lnSpc>
                <a:spcPct val="150000"/>
              </a:lnSpc>
            </a:pPr>
            <a:r>
              <a:rPr lang="es-VE" dirty="0">
                <a:latin typeface="Candara" pitchFamily="34" charset="0"/>
              </a:rPr>
              <a:t>En todos los procesos repetitivos encontramos variación y, a pesar de que la variación está implícita en todo lo que se hace y lo que nos rodea, difícilmente se puede evitar. Las diferencias, ya sean grandes o pequeñas, siempre existen.</a:t>
            </a:r>
            <a:r>
              <a:rPr lang="es-VE" dirty="0"/>
              <a:t> </a:t>
            </a:r>
            <a:r>
              <a:rPr lang="es-VE" dirty="0">
                <a:latin typeface="Candara" pitchFamily="34" charset="0"/>
              </a:rPr>
              <a:t>La variación detectada es, así, la suma de la variabilidad real, intrínseca al proceso y debida </a:t>
            </a:r>
            <a:r>
              <a:rPr lang="es-VE" dirty="0" smtClean="0">
                <a:latin typeface="Candara" pitchFamily="34" charset="0"/>
              </a:rPr>
              <a:t>a factores </a:t>
            </a:r>
            <a:r>
              <a:rPr lang="es-VE" dirty="0">
                <a:latin typeface="Candara" pitchFamily="34" charset="0"/>
              </a:rPr>
              <a:t>no controlados, más la variabilidad de la medida, ya que no existe un sistema de medición perfecto.</a:t>
            </a:r>
          </a:p>
          <a:p>
            <a:pPr algn="just">
              <a:lnSpc>
                <a:spcPct val="150000"/>
              </a:lnSpc>
            </a:pPr>
            <a:endParaRPr lang="es-VE" dirty="0">
              <a:latin typeface="Candara" pitchFamily="34" charset="0"/>
            </a:endParaRPr>
          </a:p>
          <a:p>
            <a:pPr algn="just">
              <a:lnSpc>
                <a:spcPct val="150000"/>
              </a:lnSpc>
            </a:pPr>
            <a:endParaRPr lang="es-VE" dirty="0">
              <a:latin typeface="Candara" pitchFamily="34" charset="0"/>
            </a:endParaRPr>
          </a:p>
          <a:p>
            <a:endParaRPr lang="es-VE" dirty="0"/>
          </a:p>
        </p:txBody>
      </p:sp>
      <p:pic>
        <p:nvPicPr>
          <p:cNvPr id="5126" name="Picture 10"/>
          <p:cNvPicPr>
            <a:picLocks noChangeAspect="1" noChangeArrowheads="1"/>
          </p:cNvPicPr>
          <p:nvPr/>
        </p:nvPicPr>
        <p:blipFill>
          <a:blip r:embed="rId2" cstate="print"/>
          <a:srcRect/>
          <a:stretch>
            <a:fillRect/>
          </a:stretch>
        </p:blipFill>
        <p:spPr bwMode="auto">
          <a:xfrm>
            <a:off x="4481541" y="4357694"/>
            <a:ext cx="4162425" cy="190023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6146" name="Group 8"/>
          <p:cNvGrpSpPr>
            <a:grpSpLocks/>
          </p:cNvGrpSpPr>
          <p:nvPr/>
        </p:nvGrpSpPr>
        <p:grpSpPr bwMode="auto">
          <a:xfrm>
            <a:off x="179388" y="1125538"/>
            <a:ext cx="6670675" cy="5268912"/>
            <a:chOff x="39" y="746"/>
            <a:chExt cx="4202" cy="3319"/>
          </a:xfrm>
        </p:grpSpPr>
        <p:sp>
          <p:nvSpPr>
            <p:cNvPr id="6150"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6151"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6147" name="Rectangle 10"/>
          <p:cNvSpPr>
            <a:spLocks noChangeArrowheads="1"/>
          </p:cNvSpPr>
          <p:nvPr/>
        </p:nvSpPr>
        <p:spPr bwMode="auto">
          <a:xfrm>
            <a:off x="1979613" y="404813"/>
            <a:ext cx="6781800" cy="1160462"/>
          </a:xfrm>
          <a:prstGeom prst="rect">
            <a:avLst/>
          </a:prstGeom>
          <a:noFill/>
          <a:ln w="9525">
            <a:noFill/>
            <a:miter lim="800000"/>
            <a:headEnd/>
            <a:tailEnd/>
          </a:ln>
        </p:spPr>
        <p:txBody>
          <a:bodyPr lIns="92075" tIns="46038" rIns="92075" bIns="46038">
            <a:spAutoFit/>
          </a:bodyPr>
          <a:lstStyle/>
          <a:p>
            <a:pPr algn="ctr">
              <a:lnSpc>
                <a:spcPts val="4000"/>
              </a:lnSpc>
            </a:pPr>
            <a:r>
              <a:rPr lang="es-ES" sz="5000" b="1" i="1">
                <a:latin typeface="Candara" pitchFamily="34" charset="0"/>
              </a:rPr>
              <a:t>Causas de la Variación</a:t>
            </a:r>
          </a:p>
          <a:p>
            <a:pPr algn="ctr">
              <a:lnSpc>
                <a:spcPts val="4000"/>
              </a:lnSpc>
            </a:pPr>
            <a:endParaRPr lang="es-ES" sz="5000" b="1" i="1">
              <a:solidFill>
                <a:srgbClr val="6600CC"/>
              </a:solidFill>
              <a:latin typeface="Candara" pitchFamily="34" charset="0"/>
            </a:endParaRPr>
          </a:p>
        </p:txBody>
      </p:sp>
      <p:sp>
        <p:nvSpPr>
          <p:cNvPr id="12" name="Rectangle 24"/>
          <p:cNvSpPr>
            <a:spLocks noChangeArrowheads="1"/>
          </p:cNvSpPr>
          <p:nvPr/>
        </p:nvSpPr>
        <p:spPr bwMode="auto">
          <a:xfrm>
            <a:off x="1116013" y="3500438"/>
            <a:ext cx="1295400" cy="554037"/>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6149" name="8 Rectángulo"/>
          <p:cNvSpPr>
            <a:spLocks noChangeArrowheads="1"/>
          </p:cNvSpPr>
          <p:nvPr/>
        </p:nvSpPr>
        <p:spPr bwMode="auto">
          <a:xfrm>
            <a:off x="2411413" y="1125538"/>
            <a:ext cx="6534150" cy="4246562"/>
          </a:xfrm>
          <a:prstGeom prst="rect">
            <a:avLst/>
          </a:prstGeom>
          <a:noFill/>
          <a:ln w="9525">
            <a:noFill/>
            <a:miter lim="800000"/>
            <a:headEnd/>
            <a:tailEnd/>
          </a:ln>
        </p:spPr>
        <p:txBody>
          <a:bodyPr>
            <a:spAutoFit/>
          </a:bodyPr>
          <a:lstStyle/>
          <a:p>
            <a:pPr>
              <a:lnSpc>
                <a:spcPct val="150000"/>
              </a:lnSpc>
            </a:pPr>
            <a:r>
              <a:rPr lang="es-VE">
                <a:latin typeface="Candara" pitchFamily="34" charset="0"/>
              </a:rPr>
              <a:t>Todo proceso produce variaciones. Éstas pueden ser de distinta naturaleza:</a:t>
            </a:r>
          </a:p>
          <a:p>
            <a:pPr algn="just">
              <a:lnSpc>
                <a:spcPct val="150000"/>
              </a:lnSpc>
            </a:pPr>
            <a:r>
              <a:rPr lang="es-VE">
                <a:latin typeface="Candara" pitchFamily="34" charset="0"/>
              </a:rPr>
              <a:t>■ Cuando estas variaciones aparecen sin ser posible atribuirlas a una causa única, siendo resultado de efectos combinados de muchas causas, se dirá que éstas, son debidas a </a:t>
            </a:r>
            <a:r>
              <a:rPr lang="pt-BR" b="1">
                <a:latin typeface="Candara" pitchFamily="34" charset="0"/>
              </a:rPr>
              <a:t>causas no asignables o causas aleatorias.</a:t>
            </a:r>
          </a:p>
          <a:p>
            <a:pPr algn="just">
              <a:lnSpc>
                <a:spcPct val="150000"/>
              </a:lnSpc>
            </a:pPr>
            <a:r>
              <a:rPr lang="es-VE">
                <a:latin typeface="Candara" pitchFamily="34" charset="0"/>
              </a:rPr>
              <a:t>■ Cuando las variaciones pueden aparecer por otras causas, de forma que cuando actúan producen efectos que se pueden atribuir con certeza a un motivo, se denominan </a:t>
            </a:r>
            <a:r>
              <a:rPr lang="es-VE" b="1">
                <a:latin typeface="Candara" pitchFamily="34" charset="0"/>
              </a:rPr>
              <a:t>causas asignables o causas especiales</a:t>
            </a:r>
            <a:r>
              <a:rPr lang="es-VE" b="1"/>
              <a:t>.</a:t>
            </a:r>
            <a:endParaRPr lang="es-VE"/>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170" name="Group 8"/>
          <p:cNvGrpSpPr>
            <a:grpSpLocks/>
          </p:cNvGrpSpPr>
          <p:nvPr/>
        </p:nvGrpSpPr>
        <p:grpSpPr bwMode="auto">
          <a:xfrm>
            <a:off x="179388" y="1125538"/>
            <a:ext cx="6670675" cy="5268912"/>
            <a:chOff x="39" y="746"/>
            <a:chExt cx="4202" cy="3319"/>
          </a:xfrm>
        </p:grpSpPr>
        <p:sp>
          <p:nvSpPr>
            <p:cNvPr id="7174"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7175"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7171" name="Rectangle 10"/>
          <p:cNvSpPr>
            <a:spLocks noChangeArrowheads="1"/>
          </p:cNvSpPr>
          <p:nvPr/>
        </p:nvSpPr>
        <p:spPr bwMode="auto">
          <a:xfrm>
            <a:off x="1979613" y="404813"/>
            <a:ext cx="6781800" cy="1160462"/>
          </a:xfrm>
          <a:prstGeom prst="rect">
            <a:avLst/>
          </a:prstGeom>
          <a:noFill/>
          <a:ln w="9525">
            <a:noFill/>
            <a:miter lim="800000"/>
            <a:headEnd/>
            <a:tailEnd/>
          </a:ln>
        </p:spPr>
        <p:txBody>
          <a:bodyPr lIns="92075" tIns="46038" rIns="92075" bIns="46038">
            <a:spAutoFit/>
          </a:bodyPr>
          <a:lstStyle/>
          <a:p>
            <a:pPr algn="ctr">
              <a:lnSpc>
                <a:spcPts val="4000"/>
              </a:lnSpc>
            </a:pPr>
            <a:r>
              <a:rPr lang="es-ES" sz="5000" b="1" i="1">
                <a:latin typeface="Candara" pitchFamily="34" charset="0"/>
              </a:rPr>
              <a:t>Causas de la Variación</a:t>
            </a:r>
          </a:p>
          <a:p>
            <a:pPr algn="ctr">
              <a:lnSpc>
                <a:spcPts val="4000"/>
              </a:lnSpc>
            </a:pPr>
            <a:endParaRPr lang="es-ES" sz="5000" b="1" i="1">
              <a:solidFill>
                <a:srgbClr val="6600CC"/>
              </a:solidFill>
              <a:latin typeface="Candara" pitchFamily="34" charset="0"/>
            </a:endParaRPr>
          </a:p>
        </p:txBody>
      </p:sp>
      <p:sp>
        <p:nvSpPr>
          <p:cNvPr id="12" name="Rectangle 24"/>
          <p:cNvSpPr>
            <a:spLocks noChangeArrowheads="1"/>
          </p:cNvSpPr>
          <p:nvPr/>
        </p:nvSpPr>
        <p:spPr bwMode="auto">
          <a:xfrm>
            <a:off x="1116013" y="3500438"/>
            <a:ext cx="1295400" cy="554037"/>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7173" name="8 Rectángulo"/>
          <p:cNvSpPr>
            <a:spLocks noChangeArrowheads="1"/>
          </p:cNvSpPr>
          <p:nvPr/>
        </p:nvSpPr>
        <p:spPr bwMode="auto">
          <a:xfrm>
            <a:off x="2411413" y="908050"/>
            <a:ext cx="6534150" cy="6464300"/>
          </a:xfrm>
          <a:prstGeom prst="rect">
            <a:avLst/>
          </a:prstGeom>
          <a:noFill/>
          <a:ln w="9525">
            <a:noFill/>
            <a:miter lim="800000"/>
            <a:headEnd/>
            <a:tailEnd/>
          </a:ln>
        </p:spPr>
        <p:txBody>
          <a:bodyPr>
            <a:spAutoFit/>
          </a:bodyPr>
          <a:lstStyle/>
          <a:p>
            <a:pPr>
              <a:lnSpc>
                <a:spcPct val="150000"/>
              </a:lnSpc>
            </a:pPr>
            <a:r>
              <a:rPr lang="pt-BR" b="1">
                <a:latin typeface="Candara" pitchFamily="34" charset="0"/>
              </a:rPr>
              <a:t>CAUSAS NO ASIGNABLES O CAUSAS ALEATORIAS:</a:t>
            </a:r>
          </a:p>
          <a:p>
            <a:pPr algn="just"/>
            <a:r>
              <a:rPr lang="es-VE">
                <a:latin typeface="Candara" pitchFamily="34" charset="0"/>
              </a:rPr>
              <a:t>Su naturaleza es de tipo aleatorio, debidas a la propia variación natural del proceso, y como consecuencia de las mismas, el proceso tiene un comportamiento estable en el tiempo, de forma que las características de salida se pueden predecir.</a:t>
            </a:r>
            <a:r>
              <a:rPr lang="es-VE" b="1"/>
              <a:t> </a:t>
            </a:r>
            <a:r>
              <a:rPr lang="es-VE" b="1">
                <a:latin typeface="Candara" pitchFamily="34" charset="0"/>
              </a:rPr>
              <a:t>Ejemplos</a:t>
            </a:r>
            <a:r>
              <a:rPr lang="es-VE">
                <a:latin typeface="Candara" pitchFamily="34" charset="0"/>
              </a:rPr>
              <a:t> de este tipo de causas serían: variaciones debidas a la materia prima, a diferencias de habilidad entre el personal, a factores ambientales, etc</a:t>
            </a:r>
            <a:r>
              <a:rPr lang="es-VE"/>
              <a:t>.</a:t>
            </a:r>
            <a:endParaRPr lang="es-VE">
              <a:latin typeface="Candara" pitchFamily="34" charset="0"/>
            </a:endParaRPr>
          </a:p>
          <a:p>
            <a:pPr algn="just"/>
            <a:r>
              <a:rPr lang="es-VE">
                <a:latin typeface="Candara" pitchFamily="34" charset="0"/>
              </a:rPr>
              <a:t>Las causas aleatorias se caracterizan por:</a:t>
            </a:r>
          </a:p>
          <a:p>
            <a:pPr algn="just">
              <a:lnSpc>
                <a:spcPct val="150000"/>
              </a:lnSpc>
            </a:pPr>
            <a:r>
              <a:rPr lang="es-VE">
                <a:latin typeface="Candara" pitchFamily="34" charset="0"/>
              </a:rPr>
              <a:t>■ Consistir en muchas causas de variación pequeña provocando pequeñas fluctuaciones en los datos sin afectar al proceso global.</a:t>
            </a:r>
          </a:p>
          <a:p>
            <a:pPr algn="just">
              <a:lnSpc>
                <a:spcPct val="150000"/>
              </a:lnSpc>
            </a:pPr>
            <a:r>
              <a:rPr lang="es-VE">
                <a:latin typeface="Candara" pitchFamily="34" charset="0"/>
              </a:rPr>
              <a:t>■ Aparecer en muchos instantes del proceso.</a:t>
            </a:r>
          </a:p>
          <a:p>
            <a:pPr algn="just">
              <a:lnSpc>
                <a:spcPct val="150000"/>
              </a:lnSpc>
            </a:pPr>
            <a:r>
              <a:rPr lang="es-VE">
                <a:latin typeface="Candara" pitchFamily="34" charset="0"/>
              </a:rPr>
              <a:t>■ Ser de variación estable.</a:t>
            </a:r>
          </a:p>
          <a:p>
            <a:pPr algn="just">
              <a:lnSpc>
                <a:spcPct val="150000"/>
              </a:lnSpc>
            </a:pPr>
            <a:r>
              <a:rPr lang="es-VE">
                <a:latin typeface="Candara" pitchFamily="34" charset="0"/>
              </a:rPr>
              <a:t>■ Ser previsibles en el tiempo.</a:t>
            </a:r>
          </a:p>
          <a:p>
            <a:pPr algn="just">
              <a:lnSpc>
                <a:spcPct val="150000"/>
              </a:lnSpc>
            </a:pPr>
            <a:r>
              <a:rPr lang="es-VE">
                <a:latin typeface="Candara" pitchFamily="34" charset="0"/>
              </a:rPr>
              <a:t>■ Permanecer en el proceso y ser inherente a él.</a:t>
            </a:r>
          </a:p>
          <a:p>
            <a:pPr algn="just">
              <a:lnSpc>
                <a:spcPct val="150000"/>
              </a:lnSpc>
            </a:pPr>
            <a:r>
              <a:rPr lang="es-VE">
                <a:latin typeface="Candara" pitchFamily="34" charset="0"/>
              </a:rPr>
              <a:t>■ Difícil y antieconómico reducir sus efectos.</a:t>
            </a:r>
            <a:endParaRPr lang="pt-BR">
              <a:latin typeface="Candara" pitchFamily="34" charset="0"/>
            </a:endParaRPr>
          </a:p>
          <a:p>
            <a:pPr>
              <a:lnSpc>
                <a:spcPct val="150000"/>
              </a:lnSpc>
            </a:pPr>
            <a:endParaRPr lang="pt-BR" b="1">
              <a:latin typeface="Candara" pitchFamily="34" charset="0"/>
            </a:endParaRPr>
          </a:p>
          <a:p>
            <a:pPr algn="just">
              <a:lnSpc>
                <a:spcPct val="150000"/>
              </a:lnSpc>
            </a:pPr>
            <a:r>
              <a:rPr lang="es-VE" b="1"/>
              <a:t>.</a:t>
            </a:r>
            <a:endParaRPr lang="es-VE"/>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8194" name="Group 8"/>
          <p:cNvGrpSpPr>
            <a:grpSpLocks/>
          </p:cNvGrpSpPr>
          <p:nvPr/>
        </p:nvGrpSpPr>
        <p:grpSpPr bwMode="auto">
          <a:xfrm>
            <a:off x="179388" y="1125538"/>
            <a:ext cx="6670675" cy="5268912"/>
            <a:chOff x="39" y="746"/>
            <a:chExt cx="4202" cy="3319"/>
          </a:xfrm>
        </p:grpSpPr>
        <p:sp>
          <p:nvSpPr>
            <p:cNvPr id="8198"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8199"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8195" name="Rectangle 10"/>
          <p:cNvSpPr>
            <a:spLocks noChangeArrowheads="1"/>
          </p:cNvSpPr>
          <p:nvPr/>
        </p:nvSpPr>
        <p:spPr bwMode="auto">
          <a:xfrm>
            <a:off x="1979613" y="404813"/>
            <a:ext cx="6781800" cy="1160462"/>
          </a:xfrm>
          <a:prstGeom prst="rect">
            <a:avLst/>
          </a:prstGeom>
          <a:noFill/>
          <a:ln w="9525">
            <a:noFill/>
            <a:miter lim="800000"/>
            <a:headEnd/>
            <a:tailEnd/>
          </a:ln>
        </p:spPr>
        <p:txBody>
          <a:bodyPr lIns="92075" tIns="46038" rIns="92075" bIns="46038">
            <a:spAutoFit/>
          </a:bodyPr>
          <a:lstStyle/>
          <a:p>
            <a:pPr algn="ctr">
              <a:lnSpc>
                <a:spcPts val="4000"/>
              </a:lnSpc>
            </a:pPr>
            <a:r>
              <a:rPr lang="es-ES" sz="5000" b="1" i="1">
                <a:latin typeface="Candara" pitchFamily="34" charset="0"/>
              </a:rPr>
              <a:t>Causas de la Variación</a:t>
            </a:r>
          </a:p>
          <a:p>
            <a:pPr algn="ctr">
              <a:lnSpc>
                <a:spcPts val="4000"/>
              </a:lnSpc>
            </a:pPr>
            <a:endParaRPr lang="es-ES" sz="5000" b="1" i="1">
              <a:solidFill>
                <a:srgbClr val="6600CC"/>
              </a:solidFill>
              <a:latin typeface="Candara" pitchFamily="34" charset="0"/>
            </a:endParaRPr>
          </a:p>
        </p:txBody>
      </p:sp>
      <p:sp>
        <p:nvSpPr>
          <p:cNvPr id="12" name="Rectangle 24"/>
          <p:cNvSpPr>
            <a:spLocks noChangeArrowheads="1"/>
          </p:cNvSpPr>
          <p:nvPr/>
        </p:nvSpPr>
        <p:spPr bwMode="auto">
          <a:xfrm>
            <a:off x="1116013" y="3500438"/>
            <a:ext cx="1295400" cy="554037"/>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8197" name="8 Rectángulo"/>
          <p:cNvSpPr>
            <a:spLocks noChangeArrowheads="1"/>
          </p:cNvSpPr>
          <p:nvPr/>
        </p:nvSpPr>
        <p:spPr bwMode="auto">
          <a:xfrm>
            <a:off x="2411413" y="908050"/>
            <a:ext cx="6534150" cy="5632450"/>
          </a:xfrm>
          <a:prstGeom prst="rect">
            <a:avLst/>
          </a:prstGeom>
          <a:noFill/>
          <a:ln w="9525">
            <a:noFill/>
            <a:miter lim="800000"/>
            <a:headEnd/>
            <a:tailEnd/>
          </a:ln>
        </p:spPr>
        <p:txBody>
          <a:bodyPr>
            <a:spAutoFit/>
          </a:bodyPr>
          <a:lstStyle/>
          <a:p>
            <a:pPr>
              <a:lnSpc>
                <a:spcPct val="150000"/>
              </a:lnSpc>
            </a:pPr>
            <a:r>
              <a:rPr lang="pt-BR" b="1" dirty="0">
                <a:latin typeface="Candara" pitchFamily="34" charset="0"/>
              </a:rPr>
              <a:t>CAUSAS  ASIGNABLES O ESPECIALES:</a:t>
            </a:r>
          </a:p>
          <a:p>
            <a:pPr algn="just"/>
            <a:r>
              <a:rPr lang="es-VE" dirty="0">
                <a:latin typeface="Candara" pitchFamily="34" charset="0"/>
              </a:rPr>
              <a:t>La naturaleza de estas causas no es aleatoria, sino que aparecen esporádicamente en el proceso de forma que cuando actúan producen efectos definidos, y cuando se elimina la causa, se elimina la variación producida por ella.</a:t>
            </a:r>
          </a:p>
          <a:p>
            <a:pPr algn="just"/>
            <a:r>
              <a:rPr lang="es-VE" dirty="0">
                <a:latin typeface="Candara" pitchFamily="34" charset="0"/>
              </a:rPr>
              <a:t>Dan como consecuencia un proceso inestable sobre el que no se puede predecir la homogeneidad de las características de salida. </a:t>
            </a:r>
            <a:r>
              <a:rPr lang="es-VE" b="1" dirty="0">
                <a:latin typeface="Candara" pitchFamily="34" charset="0"/>
              </a:rPr>
              <a:t>Ejemplos</a:t>
            </a:r>
            <a:r>
              <a:rPr lang="es-VE" dirty="0">
                <a:latin typeface="Candara" pitchFamily="34" charset="0"/>
              </a:rPr>
              <a:t> de este tipo de causas serían: desajustes de maquinaria, lotes defectuosos, fallos de controles, errores humanos, etc.</a:t>
            </a:r>
          </a:p>
          <a:p>
            <a:pPr algn="just"/>
            <a:endParaRPr lang="es-VE" dirty="0">
              <a:latin typeface="Candara" pitchFamily="34" charset="0"/>
            </a:endParaRPr>
          </a:p>
          <a:p>
            <a:pPr algn="just"/>
            <a:r>
              <a:rPr lang="es-VE" dirty="0">
                <a:latin typeface="Candara" pitchFamily="34" charset="0"/>
              </a:rPr>
              <a:t>Las causas especiales se caracterizan por:</a:t>
            </a:r>
          </a:p>
          <a:p>
            <a:pPr algn="just"/>
            <a:r>
              <a:rPr lang="es-VE" dirty="0">
                <a:latin typeface="Candara" pitchFamily="34" charset="0"/>
              </a:rPr>
              <a:t>■ Constar de una o pocas causas importantes y fáciles de identificar.</a:t>
            </a:r>
          </a:p>
          <a:p>
            <a:pPr algn="just"/>
            <a:r>
              <a:rPr lang="es-VE" dirty="0">
                <a:latin typeface="Candara" pitchFamily="34" charset="0"/>
              </a:rPr>
              <a:t>■ Aparecer esporádicamente en el proceso.</a:t>
            </a:r>
          </a:p>
          <a:p>
            <a:pPr algn="just"/>
            <a:r>
              <a:rPr lang="es-VE" dirty="0">
                <a:latin typeface="Candara" pitchFamily="34" charset="0"/>
              </a:rPr>
              <a:t>■ Ser de variación inestable.</a:t>
            </a:r>
          </a:p>
          <a:p>
            <a:pPr algn="just"/>
            <a:r>
              <a:rPr lang="es-VE" dirty="0">
                <a:latin typeface="Candara" pitchFamily="34" charset="0"/>
              </a:rPr>
              <a:t>■ Ser imprevisibles en el tiempo.</a:t>
            </a:r>
          </a:p>
          <a:p>
            <a:pPr algn="just"/>
            <a:r>
              <a:rPr lang="es-VE" dirty="0">
                <a:latin typeface="Candara" pitchFamily="34" charset="0"/>
              </a:rPr>
              <a:t>■ Poder reaparecer.</a:t>
            </a:r>
          </a:p>
          <a:p>
            <a:pPr algn="just"/>
            <a:r>
              <a:rPr lang="es-VE" dirty="0">
                <a:latin typeface="Candara" pitchFamily="34" charset="0"/>
              </a:rPr>
              <a:t>■ Actúan en un punto concreto del proceso</a:t>
            </a:r>
            <a:endParaRPr lang="pt-BR" dirty="0">
              <a:latin typeface="Candara" pitchFamily="34" charset="0"/>
            </a:endParaRPr>
          </a:p>
          <a:p>
            <a:pPr algn="just">
              <a:lnSpc>
                <a:spcPct val="150000"/>
              </a:lnSpc>
            </a:pPr>
            <a:endParaRPr lang="es-VE" dirty="0">
              <a:latin typeface="Candara"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9218" name="Group 8"/>
          <p:cNvGrpSpPr>
            <a:grpSpLocks/>
          </p:cNvGrpSpPr>
          <p:nvPr/>
        </p:nvGrpSpPr>
        <p:grpSpPr bwMode="auto">
          <a:xfrm>
            <a:off x="179388" y="1125538"/>
            <a:ext cx="6670675" cy="5268912"/>
            <a:chOff x="39" y="746"/>
            <a:chExt cx="4202" cy="3319"/>
          </a:xfrm>
        </p:grpSpPr>
        <p:sp>
          <p:nvSpPr>
            <p:cNvPr id="9237"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9238"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9219" name="Rectangle 10"/>
          <p:cNvSpPr>
            <a:spLocks noChangeArrowheads="1"/>
          </p:cNvSpPr>
          <p:nvPr/>
        </p:nvSpPr>
        <p:spPr bwMode="auto">
          <a:xfrm>
            <a:off x="1979613" y="404813"/>
            <a:ext cx="6781800" cy="1160462"/>
          </a:xfrm>
          <a:prstGeom prst="rect">
            <a:avLst/>
          </a:prstGeom>
          <a:noFill/>
          <a:ln w="9525">
            <a:noFill/>
            <a:miter lim="800000"/>
            <a:headEnd/>
            <a:tailEnd/>
          </a:ln>
        </p:spPr>
        <p:txBody>
          <a:bodyPr lIns="92075" tIns="46038" rIns="92075" bIns="46038">
            <a:spAutoFit/>
          </a:bodyPr>
          <a:lstStyle/>
          <a:p>
            <a:pPr algn="ctr">
              <a:lnSpc>
                <a:spcPts val="4000"/>
              </a:lnSpc>
            </a:pPr>
            <a:r>
              <a:rPr lang="es-ES" sz="5000" b="1" i="1">
                <a:latin typeface="Candara" pitchFamily="34" charset="0"/>
              </a:rPr>
              <a:t>Causas de la Variación</a:t>
            </a:r>
          </a:p>
          <a:p>
            <a:pPr algn="ctr">
              <a:lnSpc>
                <a:spcPts val="4000"/>
              </a:lnSpc>
            </a:pPr>
            <a:endParaRPr lang="es-ES" sz="5000" b="1" i="1">
              <a:solidFill>
                <a:srgbClr val="6600CC"/>
              </a:solidFill>
              <a:latin typeface="Candara" pitchFamily="34" charset="0"/>
            </a:endParaRPr>
          </a:p>
        </p:txBody>
      </p:sp>
      <p:sp>
        <p:nvSpPr>
          <p:cNvPr id="12" name="Rectangle 24"/>
          <p:cNvSpPr>
            <a:spLocks noChangeArrowheads="1"/>
          </p:cNvSpPr>
          <p:nvPr/>
        </p:nvSpPr>
        <p:spPr bwMode="auto">
          <a:xfrm>
            <a:off x="1116013" y="3500438"/>
            <a:ext cx="1295400" cy="554037"/>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sp>
        <p:nvSpPr>
          <p:cNvPr id="9221" name="7 Rectángulo"/>
          <p:cNvSpPr>
            <a:spLocks noChangeArrowheads="1"/>
          </p:cNvSpPr>
          <p:nvPr/>
        </p:nvSpPr>
        <p:spPr bwMode="auto">
          <a:xfrm>
            <a:off x="2124075" y="1196975"/>
            <a:ext cx="6192838" cy="646113"/>
          </a:xfrm>
          <a:prstGeom prst="rect">
            <a:avLst/>
          </a:prstGeom>
          <a:noFill/>
          <a:ln w="9525">
            <a:noFill/>
            <a:miter lim="800000"/>
            <a:headEnd/>
            <a:tailEnd/>
          </a:ln>
        </p:spPr>
        <p:txBody>
          <a:bodyPr>
            <a:spAutoFit/>
          </a:bodyPr>
          <a:lstStyle/>
          <a:p>
            <a:r>
              <a:rPr lang="es-VE">
                <a:latin typeface="Candara" pitchFamily="34" charset="0"/>
              </a:rPr>
              <a:t>Las causas de variación, aleatorias y especiales, así como su intensidad hacen que un proceso pueda diferenciarse en</a:t>
            </a:r>
            <a:r>
              <a:rPr lang="es-VE"/>
              <a:t>:</a:t>
            </a:r>
          </a:p>
        </p:txBody>
      </p:sp>
      <p:graphicFrame>
        <p:nvGraphicFramePr>
          <p:cNvPr id="10" name="9 Tabla"/>
          <p:cNvGraphicFramePr>
            <a:graphicFrameLocks noGrp="1"/>
          </p:cNvGraphicFramePr>
          <p:nvPr/>
        </p:nvGraphicFramePr>
        <p:xfrm>
          <a:off x="2411413" y="1916113"/>
          <a:ext cx="6480720" cy="1600519"/>
        </p:xfrm>
        <a:graphic>
          <a:graphicData uri="http://schemas.openxmlformats.org/drawingml/2006/table">
            <a:tbl>
              <a:tblPr/>
              <a:tblGrid>
                <a:gridCol w="1504937"/>
                <a:gridCol w="4975783"/>
              </a:tblGrid>
              <a:tr h="381729">
                <a:tc rowSpan="3">
                  <a:txBody>
                    <a:bodyPr/>
                    <a:lstStyle/>
                    <a:p>
                      <a:pPr algn="ctr" fontAlgn="ctr"/>
                      <a:r>
                        <a:rPr lang="es-VE" sz="1400" b="1" i="0" u="none" strike="noStrike" dirty="0">
                          <a:solidFill>
                            <a:srgbClr val="000000"/>
                          </a:solidFill>
                          <a:latin typeface="Candara"/>
                        </a:rPr>
                        <a:t>Proceso Estable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l" fontAlgn="b"/>
                      <a:r>
                        <a:rPr lang="es-VE" sz="1400" b="0" i="0" u="none" strike="noStrike" dirty="0">
                          <a:solidFill>
                            <a:srgbClr val="000000"/>
                          </a:solidFill>
                          <a:latin typeface="Candara"/>
                        </a:rPr>
                        <a:t>Es el que resulta cuando sólo están presentes causas aleatorias </a:t>
                      </a:r>
                      <a:r>
                        <a:rPr lang="es-VE" sz="1400" b="0" i="0" u="none" strike="noStrike" dirty="0" smtClean="0">
                          <a:solidFill>
                            <a:srgbClr val="000000"/>
                          </a:solidFill>
                          <a:latin typeface="Candara"/>
                        </a:rPr>
                        <a:t>de</a:t>
                      </a:r>
                      <a:endParaRPr lang="es-VE" sz="1400" b="0" i="0" u="none" strike="noStrike" dirty="0">
                        <a:solidFill>
                          <a:srgbClr val="000000"/>
                        </a:solidFill>
                        <a:latin typeface="Candara"/>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81729">
                <a:tc vMerge="1">
                  <a:txBody>
                    <a:bodyPr/>
                    <a:lstStyle/>
                    <a:p>
                      <a:endParaRPr lang="es-VE"/>
                    </a:p>
                  </a:txBody>
                  <a:tcPr/>
                </a:tc>
                <a:tc>
                  <a:txBody>
                    <a:bodyPr/>
                    <a:lstStyle/>
                    <a:p>
                      <a:pPr algn="l" fontAlgn="b"/>
                      <a:r>
                        <a:rPr lang="es-VE" sz="1400" b="0" i="0" u="none" strike="noStrike" dirty="0">
                          <a:solidFill>
                            <a:srgbClr val="000000"/>
                          </a:solidFill>
                          <a:latin typeface="Candara"/>
                        </a:rPr>
                        <a:t>variación.</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400816">
                <a:tc vMerge="1">
                  <a:txBody>
                    <a:bodyPr/>
                    <a:lstStyle/>
                    <a:p>
                      <a:endParaRPr lang="es-VE"/>
                    </a:p>
                  </a:txBody>
                  <a:tcPr/>
                </a:tc>
                <a:tc>
                  <a:txBody>
                    <a:bodyPr/>
                    <a:lstStyle/>
                    <a:p>
                      <a:pPr algn="l" fontAlgn="b"/>
                      <a:r>
                        <a:rPr lang="es-VE" sz="1400" b="0" i="0" u="none" strike="noStrike" dirty="0">
                          <a:solidFill>
                            <a:srgbClr val="000000"/>
                          </a:solidFill>
                          <a:latin typeface="Candara"/>
                        </a:rPr>
                        <a:t>También se dice, para este caso, que el proceso está bajo control.</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419902">
                <a:tc>
                  <a:txBody>
                    <a:bodyPr/>
                    <a:lstStyle/>
                    <a:p>
                      <a:pPr algn="ctr" fontAlgn="b"/>
                      <a:r>
                        <a:rPr lang="es-VE" sz="1400" b="1" i="0" u="none" strike="noStrike" dirty="0">
                          <a:solidFill>
                            <a:srgbClr val="000000"/>
                          </a:solidFill>
                          <a:latin typeface="Candara"/>
                        </a:rPr>
                        <a:t>Proceso Inestable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l" fontAlgn="b"/>
                      <a:r>
                        <a:rPr lang="es-VE" sz="1400" b="0" i="0" u="none" strike="noStrike" dirty="0">
                          <a:solidFill>
                            <a:srgbClr val="000000"/>
                          </a:solidFill>
                          <a:latin typeface="Candara"/>
                        </a:rPr>
                        <a:t>Es el que resulta cuando aparece alguna causa especial de variación.</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235" name="10 Rectángulo"/>
          <p:cNvSpPr>
            <a:spLocks noChangeArrowheads="1"/>
          </p:cNvSpPr>
          <p:nvPr/>
        </p:nvSpPr>
        <p:spPr bwMode="auto">
          <a:xfrm>
            <a:off x="2555875" y="3716338"/>
            <a:ext cx="6588125" cy="647700"/>
          </a:xfrm>
          <a:prstGeom prst="rect">
            <a:avLst/>
          </a:prstGeom>
          <a:noFill/>
          <a:ln w="9525">
            <a:noFill/>
            <a:miter lim="800000"/>
            <a:headEnd/>
            <a:tailEnd/>
          </a:ln>
        </p:spPr>
        <p:txBody>
          <a:bodyPr>
            <a:spAutoFit/>
          </a:bodyPr>
          <a:lstStyle/>
          <a:p>
            <a:r>
              <a:rPr lang="es-VE">
                <a:latin typeface="Candara" pitchFamily="34" charset="0"/>
              </a:rPr>
              <a:t>Para un proceso estable, se podrá predecir la pauta de comportamiento del proceso con el tiempo</a:t>
            </a:r>
          </a:p>
        </p:txBody>
      </p:sp>
      <p:pic>
        <p:nvPicPr>
          <p:cNvPr id="9236" name="Picture 1"/>
          <p:cNvPicPr>
            <a:picLocks noChangeAspect="1" noChangeArrowheads="1"/>
          </p:cNvPicPr>
          <p:nvPr/>
        </p:nvPicPr>
        <p:blipFill>
          <a:blip r:embed="rId2" cstate="print"/>
          <a:srcRect/>
          <a:stretch>
            <a:fillRect/>
          </a:stretch>
        </p:blipFill>
        <p:spPr bwMode="auto">
          <a:xfrm>
            <a:off x="3348038" y="4437063"/>
            <a:ext cx="3695700" cy="18272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0242" name="Group 8"/>
          <p:cNvGrpSpPr>
            <a:grpSpLocks/>
          </p:cNvGrpSpPr>
          <p:nvPr/>
        </p:nvGrpSpPr>
        <p:grpSpPr bwMode="auto">
          <a:xfrm>
            <a:off x="179388" y="1125538"/>
            <a:ext cx="6670675" cy="5268912"/>
            <a:chOff x="39" y="746"/>
            <a:chExt cx="4202" cy="3319"/>
          </a:xfrm>
        </p:grpSpPr>
        <p:sp>
          <p:nvSpPr>
            <p:cNvPr id="10247" name="AutoShape 4"/>
            <p:cNvSpPr>
              <a:spLocks noChangeArrowheads="1"/>
            </p:cNvSpPr>
            <p:nvPr/>
          </p:nvSpPr>
          <p:spPr bwMode="auto">
            <a:xfrm rot="10413639" flipV="1">
              <a:off x="39" y="746"/>
              <a:ext cx="1451" cy="3193"/>
            </a:xfrm>
            <a:prstGeom prst="moon">
              <a:avLst>
                <a:gd name="adj" fmla="val 50000"/>
              </a:avLst>
            </a:prstGeom>
            <a:solidFill>
              <a:srgbClr val="000066"/>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CCFF"/>
              </a:extrusionClr>
            </a:sp3d>
          </p:spPr>
          <p:txBody>
            <a:bodyPr wrap="none" anchor="ctr">
              <a:flatTx/>
            </a:bodyPr>
            <a:lstStyle/>
            <a:p>
              <a:endParaRPr lang="en-US"/>
            </a:p>
          </p:txBody>
        </p:sp>
        <p:sp>
          <p:nvSpPr>
            <p:cNvPr id="10248" name="Line 7"/>
            <p:cNvSpPr>
              <a:spLocks noChangeShapeType="1"/>
            </p:cNvSpPr>
            <p:nvPr/>
          </p:nvSpPr>
          <p:spPr bwMode="auto">
            <a:xfrm>
              <a:off x="703" y="4065"/>
              <a:ext cx="3538" cy="0"/>
            </a:xfrm>
            <a:prstGeom prst="line">
              <a:avLst/>
            </a:prstGeom>
            <a:noFill/>
            <a:ln w="57150">
              <a:solidFill>
                <a:srgbClr val="6600CC"/>
              </a:solidFill>
              <a:round/>
              <a:headEnd/>
              <a:tailEnd/>
            </a:ln>
          </p:spPr>
          <p:txBody>
            <a:bodyPr/>
            <a:lstStyle/>
            <a:p>
              <a:endParaRPr lang="en-US"/>
            </a:p>
          </p:txBody>
        </p:sp>
      </p:grpSp>
      <p:sp>
        <p:nvSpPr>
          <p:cNvPr id="10243" name="Rectangle 10"/>
          <p:cNvSpPr>
            <a:spLocks noChangeArrowheads="1"/>
          </p:cNvSpPr>
          <p:nvPr/>
        </p:nvSpPr>
        <p:spPr bwMode="auto">
          <a:xfrm>
            <a:off x="1979613" y="404813"/>
            <a:ext cx="6781800" cy="1160462"/>
          </a:xfrm>
          <a:prstGeom prst="rect">
            <a:avLst/>
          </a:prstGeom>
          <a:noFill/>
          <a:ln w="9525">
            <a:noFill/>
            <a:miter lim="800000"/>
            <a:headEnd/>
            <a:tailEnd/>
          </a:ln>
        </p:spPr>
        <p:txBody>
          <a:bodyPr lIns="92075" tIns="46038" rIns="92075" bIns="46038">
            <a:spAutoFit/>
          </a:bodyPr>
          <a:lstStyle/>
          <a:p>
            <a:pPr algn="ctr">
              <a:lnSpc>
                <a:spcPts val="4000"/>
              </a:lnSpc>
            </a:pPr>
            <a:r>
              <a:rPr lang="es-ES" sz="5000" b="1" i="1">
                <a:latin typeface="Candara" pitchFamily="34" charset="0"/>
              </a:rPr>
              <a:t>Causas de la Variación</a:t>
            </a:r>
          </a:p>
          <a:p>
            <a:pPr algn="ctr">
              <a:lnSpc>
                <a:spcPts val="4000"/>
              </a:lnSpc>
            </a:pPr>
            <a:endParaRPr lang="es-ES" sz="5000" b="1" i="1">
              <a:solidFill>
                <a:srgbClr val="6600CC"/>
              </a:solidFill>
              <a:latin typeface="Candara" pitchFamily="34" charset="0"/>
            </a:endParaRPr>
          </a:p>
        </p:txBody>
      </p:sp>
      <p:sp>
        <p:nvSpPr>
          <p:cNvPr id="12" name="Rectangle 24"/>
          <p:cNvSpPr>
            <a:spLocks noChangeArrowheads="1"/>
          </p:cNvSpPr>
          <p:nvPr/>
        </p:nvSpPr>
        <p:spPr bwMode="auto">
          <a:xfrm>
            <a:off x="1116013" y="3500438"/>
            <a:ext cx="1295400" cy="554037"/>
          </a:xfrm>
          <a:prstGeom prst="rect">
            <a:avLst/>
          </a:prstGeom>
          <a:noFill/>
          <a:ln w="9525">
            <a:noFill/>
            <a:miter lim="800000"/>
            <a:headEnd/>
            <a:tailEnd/>
          </a:ln>
          <a:effectLst/>
        </p:spPr>
        <p:txBody>
          <a:bodyPr>
            <a:spAutoFit/>
          </a:bodyPr>
          <a:lstStyle/>
          <a:p>
            <a:pPr algn="ctr">
              <a:defRPr/>
            </a:pPr>
            <a:r>
              <a:rPr lang="es-ES" sz="1000" b="1" dirty="0">
                <a:solidFill>
                  <a:schemeClr val="bg1"/>
                </a:solidFill>
                <a:effectLst>
                  <a:outerShdw blurRad="38100" dist="38100" dir="2700000" algn="tl">
                    <a:srgbClr val="C0C0C0"/>
                  </a:outerShdw>
                </a:effectLst>
              </a:rPr>
              <a:t>Control Estadísticos de Procesos</a:t>
            </a:r>
          </a:p>
        </p:txBody>
      </p:sp>
      <p:pic>
        <p:nvPicPr>
          <p:cNvPr id="10245" name="Picture 2"/>
          <p:cNvPicPr>
            <a:picLocks noChangeAspect="1" noChangeArrowheads="1"/>
          </p:cNvPicPr>
          <p:nvPr/>
        </p:nvPicPr>
        <p:blipFill>
          <a:blip r:embed="rId2" cstate="print"/>
          <a:srcRect/>
          <a:stretch>
            <a:fillRect/>
          </a:stretch>
        </p:blipFill>
        <p:spPr bwMode="auto">
          <a:xfrm>
            <a:off x="3132138" y="2276475"/>
            <a:ext cx="3695700" cy="2114550"/>
          </a:xfrm>
          <a:prstGeom prst="rect">
            <a:avLst/>
          </a:prstGeom>
          <a:noFill/>
          <a:ln w="9525">
            <a:noFill/>
            <a:miter lim="800000"/>
            <a:headEnd/>
            <a:tailEnd/>
          </a:ln>
        </p:spPr>
      </p:pic>
      <p:sp>
        <p:nvSpPr>
          <p:cNvPr id="10246" name="12 Rectángulo"/>
          <p:cNvSpPr>
            <a:spLocks noChangeArrowheads="1"/>
          </p:cNvSpPr>
          <p:nvPr/>
        </p:nvSpPr>
        <p:spPr bwMode="auto">
          <a:xfrm>
            <a:off x="2411413" y="1268413"/>
            <a:ext cx="5832475" cy="646112"/>
          </a:xfrm>
          <a:prstGeom prst="rect">
            <a:avLst/>
          </a:prstGeom>
          <a:noFill/>
          <a:ln w="9525">
            <a:noFill/>
            <a:miter lim="800000"/>
            <a:headEnd/>
            <a:tailEnd/>
          </a:ln>
        </p:spPr>
        <p:txBody>
          <a:bodyPr>
            <a:spAutoFit/>
          </a:bodyPr>
          <a:lstStyle/>
          <a:p>
            <a:pPr algn="just"/>
            <a:r>
              <a:rPr lang="es-VE">
                <a:latin typeface="Candara" pitchFamily="34" charset="0"/>
              </a:rPr>
              <a:t>Para un proceso inestable, es una incertidumbre conocer su comportamiento a lo largo del tiempo</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1792</TotalTime>
  <Words>2347</Words>
  <Application>Microsoft Office PowerPoint</Application>
  <PresentationFormat>Presentación en pantalla (4:3)</PresentationFormat>
  <Paragraphs>228</Paragraphs>
  <Slides>28</Slides>
  <Notes>0</Notes>
  <HiddenSlides>0</HiddenSlides>
  <MMClips>0</MMClips>
  <ScaleCrop>false</ScaleCrop>
  <HeadingPairs>
    <vt:vector size="4" baseType="variant">
      <vt:variant>
        <vt:lpstr>Tema</vt:lpstr>
      </vt:variant>
      <vt:variant>
        <vt:i4>1</vt:i4>
      </vt:variant>
      <vt:variant>
        <vt:lpstr>Títulos de diapositiva</vt:lpstr>
      </vt:variant>
      <vt:variant>
        <vt:i4>28</vt:i4>
      </vt:variant>
    </vt:vector>
  </HeadingPairs>
  <TitlesOfParts>
    <vt:vector size="29" baseType="lpstr">
      <vt:lpstr>Diseño predeterminado</vt:lpstr>
      <vt:lpstr>Diapositiva 1</vt:lpstr>
      <vt:lpstr>Diapositiva 2</vt:lpstr>
      <vt:lpstr>Diapositiva 3</vt:lpstr>
      <vt:lpstr>Diapositiva 4</vt:lpstr>
      <vt:lpstr>Diapositiva 5</vt:lpstr>
      <vt:lpstr>Diapositiva 6</vt:lpstr>
      <vt:lpstr>Diapositiva 7</vt:lpstr>
      <vt:lpstr>Diapositiva 8</vt:lpstr>
      <vt:lpstr>Diapositiva 9</vt:lpstr>
      <vt:lpstr>Tipos de control estadístico de procesos.</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vector>
  </TitlesOfParts>
  <Company>Ninguna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Cfuentes</dc:creator>
  <cp:lastModifiedBy>evelin</cp:lastModifiedBy>
  <cp:revision>145</cp:revision>
  <dcterms:created xsi:type="dcterms:W3CDTF">2011-02-28T14:31:38Z</dcterms:created>
  <dcterms:modified xsi:type="dcterms:W3CDTF">2011-10-13T00:59:04Z</dcterms:modified>
</cp:coreProperties>
</file>